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71" r:id="rId2"/>
    <p:sldId id="258" r:id="rId3"/>
    <p:sldId id="283" r:id="rId4"/>
    <p:sldId id="270" r:id="rId5"/>
    <p:sldId id="275" r:id="rId6"/>
    <p:sldId id="276" r:id="rId7"/>
    <p:sldId id="282" r:id="rId8"/>
    <p:sldId id="261" r:id="rId9"/>
    <p:sldId id="262" r:id="rId10"/>
    <p:sldId id="277" r:id="rId11"/>
    <p:sldId id="278" r:id="rId12"/>
    <p:sldId id="279" r:id="rId13"/>
    <p:sldId id="280" r:id="rId14"/>
    <p:sldId id="281" r:id="rId15"/>
    <p:sldId id="274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4817"/>
    <a:srgbClr val="262626"/>
    <a:srgbClr val="293B6D"/>
    <a:srgbClr val="273558"/>
    <a:srgbClr val="CC6A2A"/>
    <a:srgbClr val="6087CD"/>
    <a:srgbClr val="2F5597"/>
    <a:srgbClr val="CB83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04" autoAdjust="0"/>
    <p:restoredTop sz="94660"/>
  </p:normalViewPr>
  <p:slideViewPr>
    <p:cSldViewPr snapToGrid="0">
      <p:cViewPr varScale="1">
        <p:scale>
          <a:sx n="78" d="100"/>
          <a:sy n="78" d="100"/>
        </p:scale>
        <p:origin x="86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1111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16872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74005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38883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091969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12437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40608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2661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65689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15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1040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88135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73819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3566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4730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954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6245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FDFAE-8C2C-420C-AA2D-A654C2B1AF8E}" type="datetimeFigureOut">
              <a:rPr lang="el-GR" smtClean="0"/>
              <a:t>27/4/2026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DFD1F0-CCB9-4C47-94FF-FADD711FA73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584939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7.png"/><Relationship Id="rId7" Type="http://schemas.openxmlformats.org/officeDocument/2006/relationships/image" Target="../media/image5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6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9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Υπότιτλος 2">
            <a:extLst>
              <a:ext uri="{FF2B5EF4-FFF2-40B4-BE49-F238E27FC236}">
                <a16:creationId xmlns:a16="http://schemas.microsoft.com/office/drawing/2014/main" id="{348F70FE-20F0-A5B4-255C-D2BF2B61111D}"/>
              </a:ext>
            </a:extLst>
          </p:cNvPr>
          <p:cNvSpPr txBox="1">
            <a:spLocks/>
          </p:cNvSpPr>
          <p:nvPr/>
        </p:nvSpPr>
        <p:spPr>
          <a:xfrm>
            <a:off x="-20320" y="2327004"/>
            <a:ext cx="8986684" cy="197953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3AB85E92-B2D0-B5CD-FA8C-7AE69437C8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6450" y="2712964"/>
            <a:ext cx="8986684" cy="1646302"/>
          </a:xfrm>
        </p:spPr>
        <p:txBody>
          <a:bodyPr/>
          <a:lstStyle/>
          <a:p>
            <a:pPr algn="ctr"/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4o ELITE</a:t>
            </a:r>
            <a:b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SUMMER BASKETBALL CAMP</a:t>
            </a:r>
            <a:b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T.E.E.</a:t>
            </a:r>
            <a:endParaRPr lang="el-GR" sz="4800" b="1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188A4BF2-9270-C0EF-C5AB-796D98380F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424" y="4471139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SUMMER IN GREECE 2026</a:t>
            </a:r>
          </a:p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 Ready For Basketball!</a:t>
            </a:r>
            <a:endParaRPr lang="el-GR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1DD78AC3-E4BA-D68C-9E1B-D5E0D37AFAEB}"/>
              </a:ext>
            </a:extLst>
          </p:cNvPr>
          <p:cNvSpPr txBox="1">
            <a:spLocks/>
          </p:cNvSpPr>
          <p:nvPr/>
        </p:nvSpPr>
        <p:spPr>
          <a:xfrm>
            <a:off x="-88491" y="5685976"/>
            <a:ext cx="12368981" cy="1172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2D6F1084-F81F-2063-54B5-1952EFB2DF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66" y="5893568"/>
            <a:ext cx="2448540" cy="6654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7095850-AB0B-D5D6-93AB-94383AD34A3D}"/>
              </a:ext>
            </a:extLst>
          </p:cNvPr>
          <p:cNvSpPr txBox="1"/>
          <p:nvPr/>
        </p:nvSpPr>
        <p:spPr>
          <a:xfrm>
            <a:off x="8888724" y="5764632"/>
            <a:ext cx="330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73558"/>
                </a:solidFill>
              </a:rPr>
              <a:t>Powered by</a:t>
            </a:r>
            <a:endParaRPr lang="el-GR" b="1" dirty="0">
              <a:solidFill>
                <a:srgbClr val="273558"/>
              </a:solidFill>
            </a:endParaRPr>
          </a:p>
          <a:p>
            <a:r>
              <a:rPr lang="el-GR" b="1" dirty="0">
                <a:solidFill>
                  <a:srgbClr val="273558"/>
                </a:solidFill>
              </a:rPr>
              <a:t>ΑΚΑΔΗΜΙΑ </a:t>
            </a:r>
            <a:r>
              <a:rPr lang="el-GR" b="1" dirty="0">
                <a:solidFill>
                  <a:srgbClr val="293B6D"/>
                </a:solidFill>
              </a:rPr>
              <a:t>ΑΘΗΝΩΝ</a:t>
            </a:r>
            <a:br>
              <a:rPr lang="en-US" b="1" dirty="0">
                <a:solidFill>
                  <a:srgbClr val="293B6D"/>
                </a:solidFill>
              </a:rPr>
            </a:br>
            <a:r>
              <a:rPr lang="en-US" b="1" dirty="0">
                <a:solidFill>
                  <a:srgbClr val="293B6D"/>
                </a:solidFill>
              </a:rPr>
              <a:t>B.A.C.</a:t>
            </a:r>
            <a:endParaRPr lang="el-GR" b="1" dirty="0">
              <a:solidFill>
                <a:srgbClr val="273558"/>
              </a:solidFill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26FD8B85-F0A1-F1FC-F3CD-74A64AA5AE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4327234" y="5849143"/>
            <a:ext cx="2556888" cy="845689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E45A0A23-F7BB-03D5-B978-6E7A0B2FB0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578" y="5757593"/>
            <a:ext cx="794656" cy="110040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6DE171C0-AA81-DA4B-ECEB-50F34FFB1C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887" y="-17637"/>
            <a:ext cx="2884694" cy="2162465"/>
          </a:xfrm>
          <a:prstGeom prst="rect">
            <a:avLst/>
          </a:prstGeom>
        </p:spPr>
      </p:pic>
      <p:sp>
        <p:nvSpPr>
          <p:cNvPr id="11" name="Υπότιτλος 2">
            <a:extLst>
              <a:ext uri="{FF2B5EF4-FFF2-40B4-BE49-F238E27FC236}">
                <a16:creationId xmlns:a16="http://schemas.microsoft.com/office/drawing/2014/main" id="{F2F11B33-57DD-6E47-3FA6-A94CA3270DDC}"/>
              </a:ext>
            </a:extLst>
          </p:cNvPr>
          <p:cNvSpPr txBox="1">
            <a:spLocks/>
          </p:cNvSpPr>
          <p:nvPr/>
        </p:nvSpPr>
        <p:spPr>
          <a:xfrm>
            <a:off x="9059770" y="2327004"/>
            <a:ext cx="3220720" cy="1979531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69455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E5A426-34C9-2762-BA73-56C16FEDF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D669A3-200D-36B5-E84C-82B0EAEAE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B59C6BC-ACFF-4DF3-1DFB-C9376A92C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07" y="2105791"/>
            <a:ext cx="9295343" cy="50346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Clr>
                <a:srgbClr val="CC6A2A"/>
              </a:buClr>
              <a:buNone/>
            </a:pP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Για κάθε παιδί που θα συμμετέχει στο </a:t>
            </a:r>
            <a:r>
              <a:rPr lang="en-US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Camp </a:t>
            </a: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προβλέπονται: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Εργομετρικές μετρήσεις και ατομικά 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reports </a:t>
            </a: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αποτελεσμάτων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Δώρο – Έκπληξη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Ατομική Καρτέλα Αξιολόγησης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 – Shirts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Ελαφρύ φαγητό, χυμός και εμφιαλωμένο νερό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DC98918B-CCA4-04FD-8247-8CD21B38AB42}"/>
              </a:ext>
            </a:extLst>
          </p:cNvPr>
          <p:cNvSpPr txBox="1">
            <a:spLocks/>
          </p:cNvSpPr>
          <p:nvPr/>
        </p:nvSpPr>
        <p:spPr>
          <a:xfrm>
            <a:off x="705907" y="1296325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Παροχές</a:t>
            </a: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3DD26470-58CC-E407-511F-48A4875C4902}"/>
              </a:ext>
            </a:extLst>
          </p:cNvPr>
          <p:cNvSpPr txBox="1">
            <a:spLocks/>
          </p:cNvSpPr>
          <p:nvPr/>
        </p:nvSpPr>
        <p:spPr>
          <a:xfrm rot="5400000">
            <a:off x="8933346" y="3599348"/>
            <a:ext cx="4901273" cy="161603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2D749F6A-9AE5-7372-A772-C8691A2E34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982C6B8D-4597-652B-F3B1-1216D1BA21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702" y="2848260"/>
            <a:ext cx="1432560" cy="389337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754AC2E6-D08E-BC0F-89F7-92BF59E9034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10612387" y="3872339"/>
            <a:ext cx="1543190" cy="51040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1370179D-3F51-A2B3-B873-C87C90163E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68" y="4889845"/>
            <a:ext cx="794656" cy="11004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4871BF-7F0D-62D0-237D-A140F9FA8818}"/>
              </a:ext>
            </a:extLst>
          </p:cNvPr>
          <p:cNvSpPr txBox="1"/>
          <p:nvPr/>
        </p:nvSpPr>
        <p:spPr>
          <a:xfrm>
            <a:off x="10560727" y="5990252"/>
            <a:ext cx="1691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273558"/>
                </a:solidFill>
              </a:rPr>
              <a:t>Powered by</a:t>
            </a:r>
            <a:endParaRPr lang="el-GR" sz="1200" b="1" dirty="0">
              <a:solidFill>
                <a:srgbClr val="273558"/>
              </a:solidFill>
            </a:endParaRPr>
          </a:p>
          <a:p>
            <a:pPr algn="ctr"/>
            <a:r>
              <a:rPr lang="el-GR" sz="1200" b="1" dirty="0">
                <a:solidFill>
                  <a:srgbClr val="273558"/>
                </a:solidFill>
              </a:rPr>
              <a:t>ΑΚΑΔΗΜΙΑ </a:t>
            </a:r>
            <a:r>
              <a:rPr lang="el-GR" sz="1200" b="1" dirty="0">
                <a:solidFill>
                  <a:srgbClr val="293B6D"/>
                </a:solidFill>
              </a:rPr>
              <a:t>ΑΘΗΝΩΝ</a:t>
            </a:r>
            <a:br>
              <a:rPr lang="en-US" sz="1200" b="1" dirty="0">
                <a:solidFill>
                  <a:srgbClr val="293B6D"/>
                </a:solidFill>
              </a:rPr>
            </a:br>
            <a:r>
              <a:rPr lang="en-US" sz="1200" b="1" dirty="0">
                <a:solidFill>
                  <a:srgbClr val="293B6D"/>
                </a:solidFill>
              </a:rPr>
              <a:t>B.A.C.</a:t>
            </a:r>
            <a:endParaRPr lang="el-GR" sz="1200" b="1" dirty="0">
              <a:solidFill>
                <a:srgbClr val="2735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4164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24320-B30F-A407-76E2-3FBD3D035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735CB06-6031-534A-068F-E0E045E32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B4160A4-A7C6-FCBE-085D-9E6ED624E4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07" y="2105791"/>
            <a:ext cx="9295343" cy="50346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Clr>
                <a:srgbClr val="CC6A2A"/>
              </a:buClr>
              <a:buNone/>
            </a:pP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Για κάθε παιδί που θα συμμετέχει στο </a:t>
            </a:r>
            <a:r>
              <a:rPr lang="en-US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Camp </a:t>
            </a: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προβλέπεται συμμετοχή σε: 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Mini </a:t>
            </a: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Σεμινάριο Κανονισμών Διαιτησίας από έμπειρο διαιτητή.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Mini </a:t>
            </a: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Σεμινάριο Αθλητικής Ψυχολογίας από εξειδικευμένο</a:t>
            </a:r>
            <a:b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ψυχολόγο, τόσο για τα παιδιά, όσο και για τους γονείς τους.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Mini </a:t>
            </a: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Σεμινάριο Γενικών Αρχών Υγιεινής Διατροφής</a:t>
            </a:r>
            <a:b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από διαιτολόγο.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AB69F445-DE50-C9F1-5108-DA886FAB8432}"/>
              </a:ext>
            </a:extLst>
          </p:cNvPr>
          <p:cNvSpPr txBox="1">
            <a:spLocks/>
          </p:cNvSpPr>
          <p:nvPr/>
        </p:nvSpPr>
        <p:spPr>
          <a:xfrm>
            <a:off x="705907" y="1296325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Παροχές</a:t>
            </a: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BFBF996C-F82E-9DFA-B421-32AC3F02E835}"/>
              </a:ext>
            </a:extLst>
          </p:cNvPr>
          <p:cNvSpPr txBox="1">
            <a:spLocks/>
          </p:cNvSpPr>
          <p:nvPr/>
        </p:nvSpPr>
        <p:spPr>
          <a:xfrm rot="5400000">
            <a:off x="8933346" y="3599348"/>
            <a:ext cx="4901273" cy="161603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66F2B7C5-8B4C-1267-8DBC-CB2120783F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3DC60AB0-F1D4-9DE3-86AB-29FAB4234D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702" y="2848260"/>
            <a:ext cx="1432560" cy="389337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DB111C80-5DAE-ABAB-EBBA-C7AE8C3ACBF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10612387" y="3872339"/>
            <a:ext cx="1543190" cy="51040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0F74921F-58D6-E682-987D-DD5446BA0D7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68" y="4889845"/>
            <a:ext cx="794656" cy="11004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F23C72A-9A42-973F-8F9B-146C00EBFD04}"/>
              </a:ext>
            </a:extLst>
          </p:cNvPr>
          <p:cNvSpPr txBox="1"/>
          <p:nvPr/>
        </p:nvSpPr>
        <p:spPr>
          <a:xfrm>
            <a:off x="10560727" y="5990252"/>
            <a:ext cx="1691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273558"/>
                </a:solidFill>
              </a:rPr>
              <a:t>Powered by</a:t>
            </a:r>
            <a:endParaRPr lang="el-GR" sz="1200" b="1" dirty="0">
              <a:solidFill>
                <a:srgbClr val="273558"/>
              </a:solidFill>
            </a:endParaRPr>
          </a:p>
          <a:p>
            <a:pPr algn="ctr"/>
            <a:r>
              <a:rPr lang="el-GR" sz="1200" b="1" dirty="0">
                <a:solidFill>
                  <a:srgbClr val="273558"/>
                </a:solidFill>
              </a:rPr>
              <a:t>ΑΚΑΔΗΜΙΑ </a:t>
            </a:r>
            <a:r>
              <a:rPr lang="el-GR" sz="1200" b="1" dirty="0">
                <a:solidFill>
                  <a:srgbClr val="293B6D"/>
                </a:solidFill>
              </a:rPr>
              <a:t>ΑΘΗΝΩΝ</a:t>
            </a:r>
            <a:br>
              <a:rPr lang="en-US" sz="1200" b="1" dirty="0">
                <a:solidFill>
                  <a:srgbClr val="293B6D"/>
                </a:solidFill>
              </a:rPr>
            </a:br>
            <a:r>
              <a:rPr lang="en-US" sz="1200" b="1" dirty="0">
                <a:solidFill>
                  <a:srgbClr val="293B6D"/>
                </a:solidFill>
              </a:rPr>
              <a:t>B.A.C.</a:t>
            </a:r>
            <a:endParaRPr lang="el-GR" sz="1200" b="1" dirty="0">
              <a:solidFill>
                <a:srgbClr val="2735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139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3A69D8-ADFB-738A-9F08-2C245F82C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C469701-70D7-78B4-8D9C-41E0D2935C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C470F27-5374-C2DB-0EDC-E8D6CBD894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07" y="2105791"/>
            <a:ext cx="9295343" cy="50346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Clr>
                <a:srgbClr val="CC6A2A"/>
              </a:buClr>
              <a:buNone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Σε όλη τη διάρκεια λειτουργίας του </a:t>
            </a: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Camp </a:t>
            </a: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προβλέπονται: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Παρουσία εξειδικευμένου ιατρού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Παρουσία φωτογράφου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Επισκέψεις από καλεσμένους και ομιλίες</a:t>
            </a:r>
            <a:endParaRPr lang="en-US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418723BD-B305-D1CF-5A47-C3E9AC5C3C48}"/>
              </a:ext>
            </a:extLst>
          </p:cNvPr>
          <p:cNvSpPr txBox="1">
            <a:spLocks/>
          </p:cNvSpPr>
          <p:nvPr/>
        </p:nvSpPr>
        <p:spPr>
          <a:xfrm>
            <a:off x="705907" y="1296325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Παροχές</a:t>
            </a: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5911E548-677C-9B78-2737-A1D483394602}"/>
              </a:ext>
            </a:extLst>
          </p:cNvPr>
          <p:cNvSpPr txBox="1">
            <a:spLocks/>
          </p:cNvSpPr>
          <p:nvPr/>
        </p:nvSpPr>
        <p:spPr>
          <a:xfrm rot="5400000">
            <a:off x="8933346" y="3599348"/>
            <a:ext cx="4901273" cy="161603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00C0727C-AE1A-AACC-5F33-8570C9BAD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08F397D-11B6-4134-2A2E-0B3947845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702" y="2848260"/>
            <a:ext cx="1432560" cy="389337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C33B10BF-9694-C77C-A74B-8B25337775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10612387" y="3872339"/>
            <a:ext cx="1543190" cy="51040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D5C811F8-9D15-42CE-ED04-6DD5483667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68" y="4889845"/>
            <a:ext cx="794656" cy="11004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F110FA6-4D53-24F0-C0AE-828F5EC839CB}"/>
              </a:ext>
            </a:extLst>
          </p:cNvPr>
          <p:cNvSpPr txBox="1"/>
          <p:nvPr/>
        </p:nvSpPr>
        <p:spPr>
          <a:xfrm>
            <a:off x="10560727" y="5990252"/>
            <a:ext cx="1691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273558"/>
                </a:solidFill>
              </a:rPr>
              <a:t>Powered by</a:t>
            </a:r>
            <a:endParaRPr lang="el-GR" sz="1200" b="1" dirty="0">
              <a:solidFill>
                <a:srgbClr val="273558"/>
              </a:solidFill>
            </a:endParaRPr>
          </a:p>
          <a:p>
            <a:pPr algn="ctr"/>
            <a:r>
              <a:rPr lang="el-GR" sz="1200" b="1" dirty="0">
                <a:solidFill>
                  <a:srgbClr val="273558"/>
                </a:solidFill>
              </a:rPr>
              <a:t>ΑΚΑΔΗΜΙΑ </a:t>
            </a:r>
            <a:r>
              <a:rPr lang="el-GR" sz="1200" b="1" dirty="0">
                <a:solidFill>
                  <a:srgbClr val="293B6D"/>
                </a:solidFill>
              </a:rPr>
              <a:t>ΑΘΗΝΩΝ</a:t>
            </a:r>
            <a:br>
              <a:rPr lang="en-US" sz="1200" b="1" dirty="0">
                <a:solidFill>
                  <a:srgbClr val="293B6D"/>
                </a:solidFill>
              </a:rPr>
            </a:br>
            <a:r>
              <a:rPr lang="en-US" sz="1200" b="1" dirty="0">
                <a:solidFill>
                  <a:srgbClr val="293B6D"/>
                </a:solidFill>
              </a:rPr>
              <a:t>B.A.C.</a:t>
            </a:r>
            <a:endParaRPr lang="el-GR" sz="1200" b="1" dirty="0">
              <a:solidFill>
                <a:srgbClr val="2735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93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E3765-5594-787D-3776-1ADA876B16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A431615-BEC9-3022-E2D1-E2ADB73FE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22C23C0-B5AF-5905-6A9A-AD95E60B68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07" y="1890051"/>
            <a:ext cx="9295343" cy="50346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Clr>
                <a:srgbClr val="CC6A2A"/>
              </a:buClr>
              <a:buNone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Πρόγραμμα εξειδίκευσης σε ατομικό επίπεδο</a:t>
            </a:r>
            <a:b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για τη βελτίωση των επιθετικών δεξιοτήτων.</a:t>
            </a:r>
            <a:br>
              <a:rPr lang="en-US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el-GR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Ballhandling </a:t>
            </a: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και παραλλαγές της ντρίμπλας</a:t>
            </a:r>
            <a:b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με αποτελεσματική εφαρμογή στο παιχνίδι.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Τελειώματα κοντά στο καλάθι υπό πίεση.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Προπόνηση για τη βελτίωση του σουτ:</a:t>
            </a:r>
            <a:b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Εκμάθηση τεχνικής εκτέλεσης του σουτ μετά από ντρίπλα,</a:t>
            </a:r>
            <a:b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και του σουτ μετά από πάσα ή ξεμαρκάρισμα.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3482733E-E415-00BF-D58A-DE20A188503F}"/>
              </a:ext>
            </a:extLst>
          </p:cNvPr>
          <p:cNvSpPr txBox="1">
            <a:spLocks/>
          </p:cNvSpPr>
          <p:nvPr/>
        </p:nvSpPr>
        <p:spPr>
          <a:xfrm>
            <a:off x="705907" y="1296325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Προπονητικό Πρόγραμμα</a:t>
            </a: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9DD3F9BF-C01E-ED92-00CC-40DC32FE1C6A}"/>
              </a:ext>
            </a:extLst>
          </p:cNvPr>
          <p:cNvSpPr txBox="1">
            <a:spLocks/>
          </p:cNvSpPr>
          <p:nvPr/>
        </p:nvSpPr>
        <p:spPr>
          <a:xfrm rot="5400000">
            <a:off x="8933346" y="3599348"/>
            <a:ext cx="4901273" cy="161603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3853E4D-2FF7-4A08-0971-6FAFFD9E82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30E6AEA4-34D7-5523-9A3C-D0AD07B72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702" y="2848260"/>
            <a:ext cx="1432560" cy="389337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EC001984-C52D-EC67-2F0F-B6A5D65F028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10612387" y="3872339"/>
            <a:ext cx="1543190" cy="51040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3713BE6B-4A8D-BB12-DFD1-D5506EF2F4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68" y="4889845"/>
            <a:ext cx="794656" cy="11004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A7C8421-D480-4ED6-CB17-D563C9E13C27}"/>
              </a:ext>
            </a:extLst>
          </p:cNvPr>
          <p:cNvSpPr txBox="1"/>
          <p:nvPr/>
        </p:nvSpPr>
        <p:spPr>
          <a:xfrm>
            <a:off x="10560727" y="5990252"/>
            <a:ext cx="1691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273558"/>
                </a:solidFill>
              </a:rPr>
              <a:t>Powered by</a:t>
            </a:r>
            <a:endParaRPr lang="el-GR" sz="1200" b="1" dirty="0">
              <a:solidFill>
                <a:srgbClr val="273558"/>
              </a:solidFill>
            </a:endParaRPr>
          </a:p>
          <a:p>
            <a:pPr algn="ctr"/>
            <a:r>
              <a:rPr lang="el-GR" sz="1200" b="1" dirty="0">
                <a:solidFill>
                  <a:srgbClr val="273558"/>
                </a:solidFill>
              </a:rPr>
              <a:t>ΑΚΑΔΗΜΙΑ </a:t>
            </a:r>
            <a:r>
              <a:rPr lang="el-GR" sz="1200" b="1" dirty="0">
                <a:solidFill>
                  <a:srgbClr val="293B6D"/>
                </a:solidFill>
              </a:rPr>
              <a:t>ΑΘΗΝΩΝ</a:t>
            </a:r>
            <a:br>
              <a:rPr lang="en-US" sz="1200" b="1" dirty="0">
                <a:solidFill>
                  <a:srgbClr val="293B6D"/>
                </a:solidFill>
              </a:rPr>
            </a:br>
            <a:r>
              <a:rPr lang="en-US" sz="1200" b="1" dirty="0">
                <a:solidFill>
                  <a:srgbClr val="293B6D"/>
                </a:solidFill>
              </a:rPr>
              <a:t>B.A.C.</a:t>
            </a:r>
            <a:endParaRPr lang="el-GR" sz="1200" b="1" dirty="0">
              <a:solidFill>
                <a:srgbClr val="2735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2935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FB5CD9-06FD-FC95-571A-F83B74D41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0060ECC-077F-2A81-762A-DEEC1BE4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3E04E3E-23CC-DFA7-4765-9CAD940F45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07" y="1970966"/>
            <a:ext cx="9295343" cy="5034625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lnSpc>
                <a:spcPct val="150000"/>
              </a:lnSpc>
              <a:buClr>
                <a:srgbClr val="CC6A2A"/>
              </a:buClr>
              <a:buNone/>
            </a:pP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Πρόγραμμα εξειδίκευσης σε ατομικό επίπεδο</a:t>
            </a:r>
            <a:b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για τη βελτίωση των αμυντικών δεξιοτήτων.</a:t>
            </a:r>
            <a:b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endParaRPr lang="el-GR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Εκμάθηση βασικής αμυντικής στάσης και τεχνικής.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Βασικές αρχές ατομικής άμυνας.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Βασικές αρχές ομαδικής άμυνας και αμυντικής συμπεριφοράς.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0" indent="0">
              <a:lnSpc>
                <a:spcPct val="150000"/>
              </a:lnSpc>
              <a:buClr>
                <a:srgbClr val="CC6A2A"/>
              </a:buClr>
              <a:buNone/>
            </a:pPr>
            <a:r>
              <a:rPr lang="en-US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l-GR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Εξειδικευμένο πρόγραμμα ενδυνάμωσης.</a:t>
            </a:r>
          </a:p>
          <a:p>
            <a:pPr marL="0" indent="0">
              <a:lnSpc>
                <a:spcPct val="150000"/>
              </a:lnSpc>
              <a:buClr>
                <a:srgbClr val="CC6A2A"/>
              </a:buClr>
              <a:buNone/>
            </a:pPr>
            <a:endParaRPr lang="el-GR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8C28E158-8D11-06BF-F2BA-230860F5AC69}"/>
              </a:ext>
            </a:extLst>
          </p:cNvPr>
          <p:cNvSpPr txBox="1">
            <a:spLocks/>
          </p:cNvSpPr>
          <p:nvPr/>
        </p:nvSpPr>
        <p:spPr>
          <a:xfrm>
            <a:off x="705907" y="1296325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Προπονητικό Πρόγραμμα</a:t>
            </a: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3E9AABBE-B034-DDFD-A180-A1B0FCF8C143}"/>
              </a:ext>
            </a:extLst>
          </p:cNvPr>
          <p:cNvSpPr txBox="1">
            <a:spLocks/>
          </p:cNvSpPr>
          <p:nvPr/>
        </p:nvSpPr>
        <p:spPr>
          <a:xfrm rot="5400000">
            <a:off x="8933346" y="3599348"/>
            <a:ext cx="4901273" cy="161603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0AB518D2-78D9-9EB3-F412-DDD6288AAF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21FD1F6-A41A-DC8C-36E6-4BD465C348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702" y="2848260"/>
            <a:ext cx="1432560" cy="389337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8A54D779-BDF0-43F5-9B0B-E3A631DC0F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10612387" y="3872339"/>
            <a:ext cx="1543190" cy="51040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A0F66543-1994-C6AF-9E4A-3B2971825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68" y="4889845"/>
            <a:ext cx="794656" cy="11004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DF67B89-D2EC-246A-6AFA-F6CD03BE971D}"/>
              </a:ext>
            </a:extLst>
          </p:cNvPr>
          <p:cNvSpPr txBox="1"/>
          <p:nvPr/>
        </p:nvSpPr>
        <p:spPr>
          <a:xfrm>
            <a:off x="10560727" y="5990252"/>
            <a:ext cx="1691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273558"/>
                </a:solidFill>
              </a:rPr>
              <a:t>Powered by</a:t>
            </a:r>
            <a:endParaRPr lang="el-GR" sz="1200" b="1" dirty="0">
              <a:solidFill>
                <a:srgbClr val="273558"/>
              </a:solidFill>
            </a:endParaRPr>
          </a:p>
          <a:p>
            <a:pPr algn="ctr"/>
            <a:r>
              <a:rPr lang="el-GR" sz="1200" b="1" dirty="0">
                <a:solidFill>
                  <a:srgbClr val="273558"/>
                </a:solidFill>
              </a:rPr>
              <a:t>ΑΚΑΔΗΜΙΑ </a:t>
            </a:r>
            <a:r>
              <a:rPr lang="el-GR" sz="1200" b="1" dirty="0">
                <a:solidFill>
                  <a:srgbClr val="293B6D"/>
                </a:solidFill>
              </a:rPr>
              <a:t>ΑΘΗΝΩΝ</a:t>
            </a:r>
            <a:br>
              <a:rPr lang="en-US" sz="1200" b="1" dirty="0">
                <a:solidFill>
                  <a:srgbClr val="293B6D"/>
                </a:solidFill>
              </a:rPr>
            </a:br>
            <a:r>
              <a:rPr lang="en-US" sz="1200" b="1" dirty="0">
                <a:solidFill>
                  <a:srgbClr val="293B6D"/>
                </a:solidFill>
              </a:rPr>
              <a:t>B.A.C.</a:t>
            </a:r>
            <a:endParaRPr lang="el-GR" sz="1200" b="1" dirty="0">
              <a:solidFill>
                <a:srgbClr val="2735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64544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2D662-86C7-29D9-2A45-5D1148EA70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Υπότιτλος 2">
            <a:extLst>
              <a:ext uri="{FF2B5EF4-FFF2-40B4-BE49-F238E27FC236}">
                <a16:creationId xmlns:a16="http://schemas.microsoft.com/office/drawing/2014/main" id="{3D82F708-978C-DF54-FF19-B0BF4193E180}"/>
              </a:ext>
            </a:extLst>
          </p:cNvPr>
          <p:cNvSpPr txBox="1">
            <a:spLocks/>
          </p:cNvSpPr>
          <p:nvPr/>
        </p:nvSpPr>
        <p:spPr>
          <a:xfrm>
            <a:off x="-20320" y="2327004"/>
            <a:ext cx="8986684" cy="1979531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1140B571-BAB6-854C-52E9-EB200B1EB5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86450" y="2712964"/>
            <a:ext cx="8986684" cy="1646302"/>
          </a:xfrm>
        </p:spPr>
        <p:txBody>
          <a:bodyPr/>
          <a:lstStyle/>
          <a:p>
            <a:pPr algn="ctr"/>
            <a:r>
              <a:rPr lang="el-GR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4</a:t>
            </a:r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o ELITE</a:t>
            </a:r>
            <a:b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SUMMER BASKETBALL CAMP</a:t>
            </a:r>
            <a:b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en-US" sz="4800" b="1" dirty="0">
                <a:ln w="12700">
                  <a:solidFill>
                    <a:schemeClr val="accent1"/>
                  </a:solidFill>
                  <a:prstDash val="solid"/>
                </a:ln>
                <a:effectLst>
                  <a:outerShdw dist="38100" dir="2640000" algn="bl" rotWithShape="0">
                    <a:schemeClr val="accent1"/>
                  </a:outerShdw>
                </a:effectLst>
              </a:rPr>
              <a:t>T.E.E.</a:t>
            </a:r>
            <a:endParaRPr lang="el-GR" sz="4800" b="1" dirty="0">
              <a:ln w="12700">
                <a:solidFill>
                  <a:schemeClr val="accent1"/>
                </a:solidFill>
                <a:prstDash val="solid"/>
              </a:ln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C903C13-4480-CFA8-3624-49F4A5AD20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3424" y="4471139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SUMMER IN GREECE 202</a:t>
            </a:r>
            <a:r>
              <a:rPr lang="el-GR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6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 Ready For Basketball!</a:t>
            </a:r>
            <a:endParaRPr lang="el-GR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4C5AA903-F2B9-25A3-DDF3-03AAA9473EFD}"/>
              </a:ext>
            </a:extLst>
          </p:cNvPr>
          <p:cNvSpPr txBox="1">
            <a:spLocks/>
          </p:cNvSpPr>
          <p:nvPr/>
        </p:nvSpPr>
        <p:spPr>
          <a:xfrm>
            <a:off x="-88491" y="5685976"/>
            <a:ext cx="12368981" cy="1172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D3BE5497-FBB1-7BBA-940C-0B7F00F740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666" y="5893568"/>
            <a:ext cx="2448540" cy="6654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288DC7-CC9E-6205-E0D5-E53BAB904828}"/>
              </a:ext>
            </a:extLst>
          </p:cNvPr>
          <p:cNvSpPr txBox="1"/>
          <p:nvPr/>
        </p:nvSpPr>
        <p:spPr>
          <a:xfrm>
            <a:off x="8888724" y="5764632"/>
            <a:ext cx="330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73558"/>
                </a:solidFill>
              </a:rPr>
              <a:t>Powered by</a:t>
            </a:r>
            <a:endParaRPr lang="el-GR" b="1" dirty="0">
              <a:solidFill>
                <a:srgbClr val="273558"/>
              </a:solidFill>
            </a:endParaRPr>
          </a:p>
          <a:p>
            <a:r>
              <a:rPr lang="el-GR" b="1" dirty="0">
                <a:solidFill>
                  <a:srgbClr val="273558"/>
                </a:solidFill>
              </a:rPr>
              <a:t>ΑΚΑΔΗΜΙΑ </a:t>
            </a:r>
            <a:r>
              <a:rPr lang="el-GR" b="1" dirty="0">
                <a:solidFill>
                  <a:srgbClr val="293B6D"/>
                </a:solidFill>
              </a:rPr>
              <a:t>ΑΘΗΝΩΝ</a:t>
            </a:r>
            <a:br>
              <a:rPr lang="en-US" b="1" dirty="0">
                <a:solidFill>
                  <a:srgbClr val="293B6D"/>
                </a:solidFill>
              </a:rPr>
            </a:br>
            <a:r>
              <a:rPr lang="en-US" b="1" dirty="0">
                <a:solidFill>
                  <a:srgbClr val="293B6D"/>
                </a:solidFill>
              </a:rPr>
              <a:t>B.A.C.</a:t>
            </a:r>
            <a:endParaRPr lang="el-GR" b="1" dirty="0">
              <a:solidFill>
                <a:srgbClr val="273558"/>
              </a:solidFill>
            </a:endParaRPr>
          </a:p>
        </p:txBody>
      </p:sp>
      <p:pic>
        <p:nvPicPr>
          <p:cNvPr id="8" name="Εικόνα 7">
            <a:extLst>
              <a:ext uri="{FF2B5EF4-FFF2-40B4-BE49-F238E27FC236}">
                <a16:creationId xmlns:a16="http://schemas.microsoft.com/office/drawing/2014/main" id="{71082EBB-91B3-BEDE-4FDF-291BB99666C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4327234" y="5849143"/>
            <a:ext cx="2556888" cy="845689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18B61576-D3B3-6C59-6B3D-C65A9FEFCA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5578" y="5757593"/>
            <a:ext cx="794656" cy="1100407"/>
          </a:xfrm>
          <a:prstGeom prst="rect">
            <a:avLst/>
          </a:prstGeom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39447F40-7D02-A1C2-FEF6-67E20EF15A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4887" y="-17637"/>
            <a:ext cx="2884694" cy="2162465"/>
          </a:xfrm>
          <a:prstGeom prst="rect">
            <a:avLst/>
          </a:prstGeom>
        </p:spPr>
      </p:pic>
      <p:sp>
        <p:nvSpPr>
          <p:cNvPr id="11" name="Υπότιτλος 2">
            <a:extLst>
              <a:ext uri="{FF2B5EF4-FFF2-40B4-BE49-F238E27FC236}">
                <a16:creationId xmlns:a16="http://schemas.microsoft.com/office/drawing/2014/main" id="{317FD5DE-A45A-D013-C8DE-AEF847E799BA}"/>
              </a:ext>
            </a:extLst>
          </p:cNvPr>
          <p:cNvSpPr txBox="1">
            <a:spLocks/>
          </p:cNvSpPr>
          <p:nvPr/>
        </p:nvSpPr>
        <p:spPr>
          <a:xfrm>
            <a:off x="9059770" y="2327004"/>
            <a:ext cx="3220720" cy="1979531"/>
          </a:xfrm>
          <a:prstGeom prst="rect">
            <a:avLst/>
          </a:prstGeom>
          <a:solidFill>
            <a:srgbClr val="D34817"/>
          </a:solidFill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892468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70C2B8-7E06-4FBB-E0EC-8BC3A6A8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/>
          <a:lstStyle/>
          <a:p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0D21D4-5749-8B98-6E43-8C99D910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772" y="2342757"/>
            <a:ext cx="8596668" cy="4568723"/>
          </a:xfrm>
        </p:spPr>
        <p:txBody>
          <a:bodyPr>
            <a:normAutofit lnSpcReduction="10000"/>
          </a:bodyPr>
          <a:lstStyle/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Αθήνα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Θεσσαλονίκη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Πάτρα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Ηράκλειο Κρήτης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Ιωάννινα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Καβάλα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Λαμία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Λάρισα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Χαλκίδα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Ρόδος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500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500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64F2629B-49CD-1195-8DB5-00FA91FC30AD}"/>
              </a:ext>
            </a:extLst>
          </p:cNvPr>
          <p:cNvSpPr txBox="1">
            <a:spLocks/>
          </p:cNvSpPr>
          <p:nvPr/>
        </p:nvSpPr>
        <p:spPr>
          <a:xfrm>
            <a:off x="677332" y="1236661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400" b="1" dirty="0">
                <a:ln>
                  <a:solidFill>
                    <a:srgbClr val="D34817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Πόλεις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08DFB9A8-2A01-0F55-71F2-10D4F3A61B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55" t="2907" r="9259" b="8592"/>
          <a:stretch/>
        </p:blipFill>
        <p:spPr>
          <a:xfrm>
            <a:off x="6425458" y="2032646"/>
            <a:ext cx="4801342" cy="4764437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7034BBC-98C4-1D83-84C0-185278AE62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8728067" y="4615090"/>
            <a:ext cx="221524" cy="223520"/>
          </a:xfrm>
          <a:prstGeom prst="flowChartConnector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1443D916-5BD3-8AD0-AF0D-187F1885E9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9356169" y="6357664"/>
            <a:ext cx="221524" cy="223520"/>
          </a:xfrm>
          <a:prstGeom prst="flowChartConnector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DCAE722F-9499-030E-9020-AFFDC07C4A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10934827" y="5656044"/>
            <a:ext cx="221524" cy="223520"/>
          </a:xfrm>
          <a:prstGeom prst="flowChartConnector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A3521D8B-EA67-0FEB-39D2-08BDE8AF46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8290643" y="2755812"/>
            <a:ext cx="221524" cy="223520"/>
          </a:xfrm>
          <a:prstGeom prst="flowChartConnector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38896A34-6BFF-1AFF-9EA7-D691DD03FC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9016413" y="2475567"/>
            <a:ext cx="221524" cy="223520"/>
          </a:xfrm>
          <a:prstGeom prst="flowChartConnector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DB0FEFBF-B063-5DD1-B536-FDBCB2ED24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7123513" y="3375749"/>
            <a:ext cx="221524" cy="223520"/>
          </a:xfrm>
          <a:prstGeom prst="flowChartConnector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7B63E64A-1FC3-6BE3-4B57-157FC11A14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7595953" y="4508017"/>
            <a:ext cx="221524" cy="223520"/>
          </a:xfrm>
          <a:prstGeom prst="flowChartConnector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3D8F58FE-0A12-D1CB-08DB-F895863F5A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7875632" y="3458718"/>
            <a:ext cx="221524" cy="223520"/>
          </a:xfrm>
          <a:prstGeom prst="flowChartConnector">
            <a:avLst/>
          </a:prstGeom>
        </p:spPr>
      </p:pic>
      <p:sp>
        <p:nvSpPr>
          <p:cNvPr id="4" name="Τίτλος 1">
            <a:extLst>
              <a:ext uri="{FF2B5EF4-FFF2-40B4-BE49-F238E27FC236}">
                <a16:creationId xmlns:a16="http://schemas.microsoft.com/office/drawing/2014/main" id="{AD3DE088-E7D6-F620-461B-F0BE39DF36C4}"/>
              </a:ext>
            </a:extLst>
          </p:cNvPr>
          <p:cNvSpPr txBox="1">
            <a:spLocks/>
          </p:cNvSpPr>
          <p:nvPr/>
        </p:nvSpPr>
        <p:spPr>
          <a:xfrm>
            <a:off x="6604424" y="3191405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12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Ιωάννινα</a:t>
            </a: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37E49D09-E92A-EAC9-15AA-1D1188392236}"/>
              </a:ext>
            </a:extLst>
          </p:cNvPr>
          <p:cNvSpPr txBox="1">
            <a:spLocks/>
          </p:cNvSpPr>
          <p:nvPr/>
        </p:nvSpPr>
        <p:spPr>
          <a:xfrm>
            <a:off x="7356543" y="3269235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Λάρισα</a:t>
            </a:r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CFE5C7FA-2404-93F9-0E2D-7AC0B63BE8A1}"/>
              </a:ext>
            </a:extLst>
          </p:cNvPr>
          <p:cNvSpPr txBox="1">
            <a:spLocks/>
          </p:cNvSpPr>
          <p:nvPr/>
        </p:nvSpPr>
        <p:spPr>
          <a:xfrm>
            <a:off x="7771554" y="2566329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Θεσσαλονίκη</a:t>
            </a: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3FF3F9AF-67FE-E193-8FB9-B7D02D075EB7}"/>
              </a:ext>
            </a:extLst>
          </p:cNvPr>
          <p:cNvSpPr txBox="1">
            <a:spLocks/>
          </p:cNvSpPr>
          <p:nvPr/>
        </p:nvSpPr>
        <p:spPr>
          <a:xfrm>
            <a:off x="8468529" y="2296864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Καβάλα</a:t>
            </a: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C7237145-BC19-946B-722D-7118B46B9159}"/>
              </a:ext>
            </a:extLst>
          </p:cNvPr>
          <p:cNvSpPr txBox="1">
            <a:spLocks/>
          </p:cNvSpPr>
          <p:nvPr/>
        </p:nvSpPr>
        <p:spPr>
          <a:xfrm>
            <a:off x="7064154" y="4677128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Πάτρα</a:t>
            </a:r>
          </a:p>
        </p:txBody>
      </p:sp>
      <p:sp>
        <p:nvSpPr>
          <p:cNvPr id="10" name="Τίτλος 1">
            <a:extLst>
              <a:ext uri="{FF2B5EF4-FFF2-40B4-BE49-F238E27FC236}">
                <a16:creationId xmlns:a16="http://schemas.microsoft.com/office/drawing/2014/main" id="{98396627-AA88-4427-0997-655C2FE204D6}"/>
              </a:ext>
            </a:extLst>
          </p:cNvPr>
          <p:cNvSpPr txBox="1">
            <a:spLocks/>
          </p:cNvSpPr>
          <p:nvPr/>
        </p:nvSpPr>
        <p:spPr>
          <a:xfrm>
            <a:off x="8051298" y="4454413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Αθήνα</a:t>
            </a:r>
          </a:p>
        </p:txBody>
      </p:sp>
      <p:sp>
        <p:nvSpPr>
          <p:cNvPr id="12" name="Τίτλος 1">
            <a:extLst>
              <a:ext uri="{FF2B5EF4-FFF2-40B4-BE49-F238E27FC236}">
                <a16:creationId xmlns:a16="http://schemas.microsoft.com/office/drawing/2014/main" id="{85D71EC0-A26F-864A-4D59-3FDA2671315D}"/>
              </a:ext>
            </a:extLst>
          </p:cNvPr>
          <p:cNvSpPr txBox="1">
            <a:spLocks/>
          </p:cNvSpPr>
          <p:nvPr/>
        </p:nvSpPr>
        <p:spPr>
          <a:xfrm>
            <a:off x="8847693" y="6176688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Κρήτη</a:t>
            </a:r>
          </a:p>
        </p:txBody>
      </p:sp>
      <p:sp>
        <p:nvSpPr>
          <p:cNvPr id="16" name="Τίτλος 1">
            <a:extLst>
              <a:ext uri="{FF2B5EF4-FFF2-40B4-BE49-F238E27FC236}">
                <a16:creationId xmlns:a16="http://schemas.microsoft.com/office/drawing/2014/main" id="{EFEAD9F0-AEC7-AB89-C578-8BEE5489D7BD}"/>
              </a:ext>
            </a:extLst>
          </p:cNvPr>
          <p:cNvSpPr txBox="1">
            <a:spLocks/>
          </p:cNvSpPr>
          <p:nvPr/>
        </p:nvSpPr>
        <p:spPr>
          <a:xfrm>
            <a:off x="10345021" y="6018798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Ρόδος</a:t>
            </a:r>
          </a:p>
        </p:txBody>
      </p:sp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C21D6FB9-F443-3911-BB69-013DDF6C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7823710" y="3981238"/>
            <a:ext cx="221524" cy="223520"/>
          </a:xfrm>
          <a:prstGeom prst="flowChartConnector">
            <a:avLst/>
          </a:prstGeom>
        </p:spPr>
      </p:pic>
      <p:sp>
        <p:nvSpPr>
          <p:cNvPr id="23" name="Τίτλος 1">
            <a:extLst>
              <a:ext uri="{FF2B5EF4-FFF2-40B4-BE49-F238E27FC236}">
                <a16:creationId xmlns:a16="http://schemas.microsoft.com/office/drawing/2014/main" id="{57ADE9DE-4796-81EA-4E2D-93299C48E98C}"/>
              </a:ext>
            </a:extLst>
          </p:cNvPr>
          <p:cNvSpPr txBox="1">
            <a:spLocks/>
          </p:cNvSpPr>
          <p:nvPr/>
        </p:nvSpPr>
        <p:spPr>
          <a:xfrm>
            <a:off x="7294997" y="3808166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Λαμία</a:t>
            </a:r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190D5EA7-5B92-2B13-8BA0-4DEC8ECA77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8571236" y="4243140"/>
            <a:ext cx="221524" cy="223520"/>
          </a:xfrm>
          <a:prstGeom prst="flowChartConnector">
            <a:avLst/>
          </a:prstGeom>
        </p:spPr>
      </p:pic>
      <p:sp>
        <p:nvSpPr>
          <p:cNvPr id="25" name="Τίτλος 1">
            <a:extLst>
              <a:ext uri="{FF2B5EF4-FFF2-40B4-BE49-F238E27FC236}">
                <a16:creationId xmlns:a16="http://schemas.microsoft.com/office/drawing/2014/main" id="{972E63EB-9242-EE71-64F8-9A29F5594177}"/>
              </a:ext>
            </a:extLst>
          </p:cNvPr>
          <p:cNvSpPr txBox="1">
            <a:spLocks/>
          </p:cNvSpPr>
          <p:nvPr/>
        </p:nvSpPr>
        <p:spPr>
          <a:xfrm>
            <a:off x="8024007" y="4082463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Χαλκίδα</a:t>
            </a:r>
          </a:p>
        </p:txBody>
      </p:sp>
    </p:spTree>
    <p:extLst>
      <p:ext uri="{BB962C8B-B14F-4D97-AF65-F5344CB8AC3E}">
        <p14:creationId xmlns:p14="http://schemas.microsoft.com/office/powerpoint/2010/main" val="21768449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70C2B8-7E06-4FBB-E0EC-8BC3A6A8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/>
          <a:lstStyle/>
          <a:p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0D21D4-5749-8B98-6E43-8C99D910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772" y="2032647"/>
            <a:ext cx="8596668" cy="4878834"/>
          </a:xfrm>
        </p:spPr>
        <p:txBody>
          <a:bodyPr>
            <a:normAutofit lnSpcReduction="10000"/>
          </a:bodyPr>
          <a:lstStyle/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1) Θεσσαλονίκη            15-19 / 6 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2) Αθήνα                      23-27 / 6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3) Χαλκίδα                  29/6 – 3/7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4) Καβάλα                      6-10 / 7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5) Λαμία                         6-10 / 7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6) Λάρισα                     13-17 / 7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7) Ρόδος                       13-17 / 7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8) Πάτρα                       20-24 / 7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9) Ιωάννινα                   20-24 / 7 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10) Ηράκλειο Κρήτης       3-7 / 8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11) Αθήνα                        1-5 / 9</a:t>
            </a: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500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500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64F2629B-49CD-1195-8DB5-00FA91FC30AD}"/>
              </a:ext>
            </a:extLst>
          </p:cNvPr>
          <p:cNvSpPr txBox="1">
            <a:spLocks/>
          </p:cNvSpPr>
          <p:nvPr/>
        </p:nvSpPr>
        <p:spPr>
          <a:xfrm>
            <a:off x="677332" y="1236661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400" b="1" dirty="0">
                <a:ln>
                  <a:solidFill>
                    <a:srgbClr val="D34817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Ημερομηνίες Διεξαγωγής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08DFB9A8-2A01-0F55-71F2-10D4F3A61B1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55" t="2907" r="9259" b="8592"/>
          <a:stretch/>
        </p:blipFill>
        <p:spPr>
          <a:xfrm>
            <a:off x="6425458" y="2032646"/>
            <a:ext cx="4801342" cy="4764437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7034BBC-98C4-1D83-84C0-185278AE62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8728067" y="4615090"/>
            <a:ext cx="221524" cy="223520"/>
          </a:xfrm>
          <a:prstGeom prst="flowChartConnector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1443D916-5BD3-8AD0-AF0D-187F1885E9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9356169" y="6357664"/>
            <a:ext cx="221524" cy="223520"/>
          </a:xfrm>
          <a:prstGeom prst="flowChartConnector">
            <a:avLst/>
          </a:prstGeom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DCAE722F-9499-030E-9020-AFFDC07C4A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10934827" y="5656044"/>
            <a:ext cx="221524" cy="223520"/>
          </a:xfrm>
          <a:prstGeom prst="flowChartConnector">
            <a:avLst/>
          </a:prstGeom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A3521D8B-EA67-0FEB-39D2-08BDE8AF46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8290643" y="2755812"/>
            <a:ext cx="221524" cy="223520"/>
          </a:xfrm>
          <a:prstGeom prst="flowChartConnector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38896A34-6BFF-1AFF-9EA7-D691DD03FC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9016413" y="2475567"/>
            <a:ext cx="221524" cy="223520"/>
          </a:xfrm>
          <a:prstGeom prst="flowChartConnector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DB0FEFBF-B063-5DD1-B536-FDBCB2ED24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7123513" y="3375749"/>
            <a:ext cx="221524" cy="223520"/>
          </a:xfrm>
          <a:prstGeom prst="flowChartConnector">
            <a:avLst/>
          </a:prstGeom>
        </p:spPr>
      </p:pic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7B63E64A-1FC3-6BE3-4B57-157FC11A14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7595953" y="4508017"/>
            <a:ext cx="221524" cy="223520"/>
          </a:xfrm>
          <a:prstGeom prst="flowChartConnector">
            <a:avLst/>
          </a:prstGeom>
        </p:spPr>
      </p:pic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3D8F58FE-0A12-D1CB-08DB-F895863F5A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7875632" y="3458718"/>
            <a:ext cx="221524" cy="223520"/>
          </a:xfrm>
          <a:prstGeom prst="flowChartConnector">
            <a:avLst/>
          </a:prstGeom>
        </p:spPr>
      </p:pic>
      <p:sp>
        <p:nvSpPr>
          <p:cNvPr id="4" name="Τίτλος 1">
            <a:extLst>
              <a:ext uri="{FF2B5EF4-FFF2-40B4-BE49-F238E27FC236}">
                <a16:creationId xmlns:a16="http://schemas.microsoft.com/office/drawing/2014/main" id="{AD3DE088-E7D6-F620-461B-F0BE39DF36C4}"/>
              </a:ext>
            </a:extLst>
          </p:cNvPr>
          <p:cNvSpPr txBox="1">
            <a:spLocks/>
          </p:cNvSpPr>
          <p:nvPr/>
        </p:nvSpPr>
        <p:spPr>
          <a:xfrm>
            <a:off x="6604424" y="3191405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l-GR" sz="1200" dirty="0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Ιωάννινα</a:t>
            </a:r>
          </a:p>
        </p:txBody>
      </p:sp>
      <p:sp>
        <p:nvSpPr>
          <p:cNvPr id="6" name="Τίτλος 1">
            <a:extLst>
              <a:ext uri="{FF2B5EF4-FFF2-40B4-BE49-F238E27FC236}">
                <a16:creationId xmlns:a16="http://schemas.microsoft.com/office/drawing/2014/main" id="{37E49D09-E92A-EAC9-15AA-1D1188392236}"/>
              </a:ext>
            </a:extLst>
          </p:cNvPr>
          <p:cNvSpPr txBox="1">
            <a:spLocks/>
          </p:cNvSpPr>
          <p:nvPr/>
        </p:nvSpPr>
        <p:spPr>
          <a:xfrm>
            <a:off x="7356543" y="3269235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Λάρισα</a:t>
            </a:r>
          </a:p>
        </p:txBody>
      </p:sp>
      <p:sp>
        <p:nvSpPr>
          <p:cNvPr id="7" name="Τίτλος 1">
            <a:extLst>
              <a:ext uri="{FF2B5EF4-FFF2-40B4-BE49-F238E27FC236}">
                <a16:creationId xmlns:a16="http://schemas.microsoft.com/office/drawing/2014/main" id="{CFE5C7FA-2404-93F9-0E2D-7AC0B63BE8A1}"/>
              </a:ext>
            </a:extLst>
          </p:cNvPr>
          <p:cNvSpPr txBox="1">
            <a:spLocks/>
          </p:cNvSpPr>
          <p:nvPr/>
        </p:nvSpPr>
        <p:spPr>
          <a:xfrm>
            <a:off x="7771554" y="2566329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Θεσσαλονίκη</a:t>
            </a:r>
          </a:p>
        </p:txBody>
      </p:sp>
      <p:sp>
        <p:nvSpPr>
          <p:cNvPr id="8" name="Τίτλος 1">
            <a:extLst>
              <a:ext uri="{FF2B5EF4-FFF2-40B4-BE49-F238E27FC236}">
                <a16:creationId xmlns:a16="http://schemas.microsoft.com/office/drawing/2014/main" id="{3FF3F9AF-67FE-E193-8FB9-B7D02D075EB7}"/>
              </a:ext>
            </a:extLst>
          </p:cNvPr>
          <p:cNvSpPr txBox="1">
            <a:spLocks/>
          </p:cNvSpPr>
          <p:nvPr/>
        </p:nvSpPr>
        <p:spPr>
          <a:xfrm>
            <a:off x="8468529" y="2296864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Καβάλα</a:t>
            </a:r>
          </a:p>
        </p:txBody>
      </p:sp>
      <p:sp>
        <p:nvSpPr>
          <p:cNvPr id="9" name="Τίτλος 1">
            <a:extLst>
              <a:ext uri="{FF2B5EF4-FFF2-40B4-BE49-F238E27FC236}">
                <a16:creationId xmlns:a16="http://schemas.microsoft.com/office/drawing/2014/main" id="{C7237145-BC19-946B-722D-7118B46B9159}"/>
              </a:ext>
            </a:extLst>
          </p:cNvPr>
          <p:cNvSpPr txBox="1">
            <a:spLocks/>
          </p:cNvSpPr>
          <p:nvPr/>
        </p:nvSpPr>
        <p:spPr>
          <a:xfrm>
            <a:off x="7064154" y="4677128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Πάτρα</a:t>
            </a:r>
          </a:p>
        </p:txBody>
      </p:sp>
      <p:sp>
        <p:nvSpPr>
          <p:cNvPr id="10" name="Τίτλος 1">
            <a:extLst>
              <a:ext uri="{FF2B5EF4-FFF2-40B4-BE49-F238E27FC236}">
                <a16:creationId xmlns:a16="http://schemas.microsoft.com/office/drawing/2014/main" id="{98396627-AA88-4427-0997-655C2FE204D6}"/>
              </a:ext>
            </a:extLst>
          </p:cNvPr>
          <p:cNvSpPr txBox="1">
            <a:spLocks/>
          </p:cNvSpPr>
          <p:nvPr/>
        </p:nvSpPr>
        <p:spPr>
          <a:xfrm>
            <a:off x="8051298" y="4454413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Αθήνα</a:t>
            </a:r>
          </a:p>
        </p:txBody>
      </p:sp>
      <p:sp>
        <p:nvSpPr>
          <p:cNvPr id="12" name="Τίτλος 1">
            <a:extLst>
              <a:ext uri="{FF2B5EF4-FFF2-40B4-BE49-F238E27FC236}">
                <a16:creationId xmlns:a16="http://schemas.microsoft.com/office/drawing/2014/main" id="{85D71EC0-A26F-864A-4D59-3FDA2671315D}"/>
              </a:ext>
            </a:extLst>
          </p:cNvPr>
          <p:cNvSpPr txBox="1">
            <a:spLocks/>
          </p:cNvSpPr>
          <p:nvPr/>
        </p:nvSpPr>
        <p:spPr>
          <a:xfrm>
            <a:off x="8847693" y="6176688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Κρήτη</a:t>
            </a:r>
          </a:p>
        </p:txBody>
      </p:sp>
      <p:sp>
        <p:nvSpPr>
          <p:cNvPr id="16" name="Τίτλος 1">
            <a:extLst>
              <a:ext uri="{FF2B5EF4-FFF2-40B4-BE49-F238E27FC236}">
                <a16:creationId xmlns:a16="http://schemas.microsoft.com/office/drawing/2014/main" id="{EFEAD9F0-AEC7-AB89-C578-8BEE5489D7BD}"/>
              </a:ext>
            </a:extLst>
          </p:cNvPr>
          <p:cNvSpPr txBox="1">
            <a:spLocks/>
          </p:cNvSpPr>
          <p:nvPr/>
        </p:nvSpPr>
        <p:spPr>
          <a:xfrm>
            <a:off x="10345021" y="6018798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Ρόδος</a:t>
            </a:r>
          </a:p>
        </p:txBody>
      </p:sp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C21D6FB9-F443-3911-BB69-013DDF6CB7A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7823710" y="3981238"/>
            <a:ext cx="221524" cy="223520"/>
          </a:xfrm>
          <a:prstGeom prst="flowChartConnector">
            <a:avLst/>
          </a:prstGeom>
        </p:spPr>
      </p:pic>
      <p:sp>
        <p:nvSpPr>
          <p:cNvPr id="23" name="Τίτλος 1">
            <a:extLst>
              <a:ext uri="{FF2B5EF4-FFF2-40B4-BE49-F238E27FC236}">
                <a16:creationId xmlns:a16="http://schemas.microsoft.com/office/drawing/2014/main" id="{57ADE9DE-4796-81EA-4E2D-93299C48E98C}"/>
              </a:ext>
            </a:extLst>
          </p:cNvPr>
          <p:cNvSpPr txBox="1">
            <a:spLocks/>
          </p:cNvSpPr>
          <p:nvPr/>
        </p:nvSpPr>
        <p:spPr>
          <a:xfrm>
            <a:off x="7294997" y="3808166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Λαμία</a:t>
            </a:r>
          </a:p>
        </p:txBody>
      </p:sp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190D5EA7-5B92-2B13-8BA0-4DEC8ECA771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926" t="8445" r="9350" b="8594"/>
          <a:stretch/>
        </p:blipFill>
        <p:spPr>
          <a:xfrm>
            <a:off x="8571236" y="4243140"/>
            <a:ext cx="221524" cy="223520"/>
          </a:xfrm>
          <a:prstGeom prst="flowChartConnector">
            <a:avLst/>
          </a:prstGeom>
        </p:spPr>
      </p:pic>
      <p:sp>
        <p:nvSpPr>
          <p:cNvPr id="25" name="Τίτλος 1">
            <a:extLst>
              <a:ext uri="{FF2B5EF4-FFF2-40B4-BE49-F238E27FC236}">
                <a16:creationId xmlns:a16="http://schemas.microsoft.com/office/drawing/2014/main" id="{972E63EB-9242-EE71-64F8-9A29F5594177}"/>
              </a:ext>
            </a:extLst>
          </p:cNvPr>
          <p:cNvSpPr txBox="1">
            <a:spLocks/>
          </p:cNvSpPr>
          <p:nvPr/>
        </p:nvSpPr>
        <p:spPr>
          <a:xfrm>
            <a:off x="8024007" y="4082463"/>
            <a:ext cx="1259702" cy="223520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85000" lnSpcReduction="20000"/>
          </a:bodyPr>
          <a:lstStyle>
            <a:defPPr>
              <a:defRPr lang="en-US"/>
            </a:defPPr>
            <a:lvl1pPr algn="ctr">
              <a:spcBef>
                <a:spcPct val="0"/>
              </a:spcBef>
              <a:buNone/>
              <a:defRPr sz="1200" b="1">
                <a:ln w="0"/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Χαλκίδα</a:t>
            </a:r>
          </a:p>
        </p:txBody>
      </p:sp>
    </p:spTree>
    <p:extLst>
      <p:ext uri="{BB962C8B-B14F-4D97-AF65-F5344CB8AC3E}">
        <p14:creationId xmlns:p14="http://schemas.microsoft.com/office/powerpoint/2010/main" val="3800970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70C2B8-7E06-4FBB-E0EC-8BC3A6A8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69" y="389346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64F2629B-49CD-1195-8DB5-00FA91FC30AD}"/>
              </a:ext>
            </a:extLst>
          </p:cNvPr>
          <p:cNvSpPr txBox="1">
            <a:spLocks/>
          </p:cNvSpPr>
          <p:nvPr/>
        </p:nvSpPr>
        <p:spPr>
          <a:xfrm>
            <a:off x="692189" y="1275561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Εγκαταστάσεις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7E9EE2C-28CA-5176-BE67-536A9DF3783B}"/>
              </a:ext>
            </a:extLst>
          </p:cNvPr>
          <p:cNvSpPr txBox="1"/>
          <p:nvPr/>
        </p:nvSpPr>
        <p:spPr>
          <a:xfrm>
            <a:off x="671869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6A2A"/>
              </a:buClr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Αθήνα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642DE33-27B9-476D-42B6-59C1B1674496}"/>
              </a:ext>
            </a:extLst>
          </p:cNvPr>
          <p:cNvSpPr txBox="1"/>
          <p:nvPr/>
        </p:nvSpPr>
        <p:spPr>
          <a:xfrm>
            <a:off x="8732154" y="2128945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6A2A"/>
              </a:buClr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Ρόδος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A936E0-811F-E6D8-383D-68E9DB345172}"/>
              </a:ext>
            </a:extLst>
          </p:cNvPr>
          <p:cNvSpPr txBox="1"/>
          <p:nvPr/>
        </p:nvSpPr>
        <p:spPr>
          <a:xfrm>
            <a:off x="4695943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6A2A"/>
              </a:buClr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Θεσσαλονίκη</a:t>
            </a:r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534BD2E3-89C3-A38B-3EF2-37DB27548C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5" b="5788"/>
          <a:stretch/>
        </p:blipFill>
        <p:spPr>
          <a:xfrm>
            <a:off x="344547" y="3173905"/>
            <a:ext cx="3523711" cy="23572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A3B376A-747A-3C43-B793-844F3A6A8592}"/>
              </a:ext>
            </a:extLst>
          </p:cNvPr>
          <p:cNvSpPr txBox="1"/>
          <p:nvPr/>
        </p:nvSpPr>
        <p:spPr>
          <a:xfrm>
            <a:off x="469133" y="2507746"/>
            <a:ext cx="3266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C6A2A"/>
              </a:buClr>
              <a:buFont typeface="Wingdings" panose="05000000000000000000" pitchFamily="2" charset="2"/>
              <a:buChar char="Ø"/>
            </a:pP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Ελληνογερμανική</a:t>
            </a:r>
            <a:r>
              <a:rPr lang="el-GR" dirty="0">
                <a:solidFill>
                  <a:srgbClr val="273558"/>
                </a:solidFill>
              </a:rPr>
              <a:t> </a:t>
            </a: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Αγωγή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D1C746C-246A-646F-3BCC-E10B2BAE9AAD}"/>
              </a:ext>
            </a:extLst>
          </p:cNvPr>
          <p:cNvSpPr txBox="1"/>
          <p:nvPr/>
        </p:nvSpPr>
        <p:spPr>
          <a:xfrm>
            <a:off x="4485967" y="2528241"/>
            <a:ext cx="3159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CC6A2A"/>
              </a:buClr>
              <a:buFont typeface="Wingdings" panose="05000000000000000000" pitchFamily="2" charset="2"/>
              <a:buChar char="Ø"/>
            </a:pP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Γερμανική</a:t>
            </a:r>
            <a:r>
              <a:rPr lang="el-GR" sz="1400" dirty="0">
                <a:solidFill>
                  <a:srgbClr val="273558"/>
                </a:solidFill>
              </a:rPr>
              <a:t> </a:t>
            </a: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Σχολή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14C7C26-C599-CAC5-2C67-8E3252186C67}"/>
              </a:ext>
            </a:extLst>
          </p:cNvPr>
          <p:cNvSpPr txBox="1"/>
          <p:nvPr/>
        </p:nvSpPr>
        <p:spPr>
          <a:xfrm>
            <a:off x="8851282" y="2533491"/>
            <a:ext cx="3429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CC6A2A"/>
              </a:buClr>
              <a:buFont typeface="Wingdings" panose="05000000000000000000" pitchFamily="2" charset="2"/>
              <a:buChar char="Ø"/>
            </a:pP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Κολλέγιο Ρόδου</a:t>
            </a:r>
          </a:p>
        </p:txBody>
      </p:sp>
      <p:sp>
        <p:nvSpPr>
          <p:cNvPr id="6" name="Υπότιτλος 2">
            <a:extLst>
              <a:ext uri="{FF2B5EF4-FFF2-40B4-BE49-F238E27FC236}">
                <a16:creationId xmlns:a16="http://schemas.microsoft.com/office/drawing/2014/main" id="{E4E4C449-9DCF-CA97-6631-9AE0654F72F6}"/>
              </a:ext>
            </a:extLst>
          </p:cNvPr>
          <p:cNvSpPr txBox="1">
            <a:spLocks/>
          </p:cNvSpPr>
          <p:nvPr/>
        </p:nvSpPr>
        <p:spPr>
          <a:xfrm>
            <a:off x="-88491" y="5685976"/>
            <a:ext cx="12368981" cy="1172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97C7BCC4-9FFA-B80F-8077-EB33B1DA9D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7D89EBA-8CD7-5E68-BD59-E34CFFEF32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0133" y="3174624"/>
            <a:ext cx="3651730" cy="23572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428ED26F-B5ED-C761-536F-9841EB3E1F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23738" y="3173905"/>
            <a:ext cx="3540367" cy="23579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983D0404-F87F-9052-7CFE-18FFF2668C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38" y="5893566"/>
            <a:ext cx="2448540" cy="6654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502A287-1D98-E024-32EA-E33A58F8185B}"/>
              </a:ext>
            </a:extLst>
          </p:cNvPr>
          <p:cNvSpPr txBox="1"/>
          <p:nvPr/>
        </p:nvSpPr>
        <p:spPr>
          <a:xfrm>
            <a:off x="9499551" y="5764630"/>
            <a:ext cx="330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73558"/>
                </a:solidFill>
              </a:rPr>
              <a:t>Powered by</a:t>
            </a:r>
            <a:endParaRPr lang="el-GR" b="1" dirty="0">
              <a:solidFill>
                <a:srgbClr val="273558"/>
              </a:solidFill>
            </a:endParaRPr>
          </a:p>
          <a:p>
            <a:r>
              <a:rPr lang="el-GR" b="1" dirty="0">
                <a:solidFill>
                  <a:srgbClr val="273558"/>
                </a:solidFill>
              </a:rPr>
              <a:t>ΑΚΑΔΗΜΙΑ </a:t>
            </a:r>
            <a:r>
              <a:rPr lang="el-GR" b="1" dirty="0">
                <a:solidFill>
                  <a:srgbClr val="293B6D"/>
                </a:solidFill>
              </a:rPr>
              <a:t>ΑΘΗΝΩΝ</a:t>
            </a:r>
            <a:br>
              <a:rPr lang="en-US" b="1" dirty="0">
                <a:solidFill>
                  <a:srgbClr val="293B6D"/>
                </a:solidFill>
              </a:rPr>
            </a:br>
            <a:r>
              <a:rPr lang="en-US" b="1" dirty="0">
                <a:solidFill>
                  <a:srgbClr val="293B6D"/>
                </a:solidFill>
              </a:rPr>
              <a:t>B.A.C.</a:t>
            </a:r>
            <a:endParaRPr lang="el-GR" b="1" dirty="0">
              <a:solidFill>
                <a:srgbClr val="273558"/>
              </a:solidFill>
            </a:endParaRP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5E94D406-6345-EBB1-A48A-85564A479DF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4787104" y="5833197"/>
            <a:ext cx="2556888" cy="84568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DE8B0F4D-30C0-FB27-7197-776C1612C4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922" y="5734922"/>
            <a:ext cx="794656" cy="11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119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612513-8EFB-05F0-7553-20A62D8E5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EF95EE9-5E62-3013-818D-AB87AB7D7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69" y="389346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877CB127-8666-0DFF-73D0-272091F546B7}"/>
              </a:ext>
            </a:extLst>
          </p:cNvPr>
          <p:cNvSpPr txBox="1">
            <a:spLocks/>
          </p:cNvSpPr>
          <p:nvPr/>
        </p:nvSpPr>
        <p:spPr>
          <a:xfrm>
            <a:off x="692189" y="1275561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Εγκαταστάσεις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C2C4B6-8F2C-ACB3-1186-B1102546A583}"/>
              </a:ext>
            </a:extLst>
          </p:cNvPr>
          <p:cNvSpPr txBox="1"/>
          <p:nvPr/>
        </p:nvSpPr>
        <p:spPr>
          <a:xfrm>
            <a:off x="671869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6A2A"/>
              </a:buClr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Πάτρα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15036AD-BCA7-BC2F-7972-43DADD6AE1E6}"/>
              </a:ext>
            </a:extLst>
          </p:cNvPr>
          <p:cNvSpPr txBox="1"/>
          <p:nvPr/>
        </p:nvSpPr>
        <p:spPr>
          <a:xfrm>
            <a:off x="8882745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6A2A"/>
              </a:buClr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Καβάλα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4F9C3A-8EE0-6086-F3F7-64D85E9D53ED}"/>
              </a:ext>
            </a:extLst>
          </p:cNvPr>
          <p:cNvSpPr txBox="1"/>
          <p:nvPr/>
        </p:nvSpPr>
        <p:spPr>
          <a:xfrm>
            <a:off x="4695943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6A2A"/>
              </a:buClr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Ιωάννινα</a:t>
            </a:r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780F9040-B6BB-3603-6A46-ED35115D7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0174" y="3181209"/>
            <a:ext cx="3508419" cy="2357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AA32788-57A2-0A99-F704-0AD611FBD8D7}"/>
              </a:ext>
            </a:extLst>
          </p:cNvPr>
          <p:cNvSpPr txBox="1"/>
          <p:nvPr/>
        </p:nvSpPr>
        <p:spPr>
          <a:xfrm>
            <a:off x="321281" y="2468402"/>
            <a:ext cx="32667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CC6A2A"/>
              </a:buClr>
              <a:buFont typeface="Wingdings" panose="05000000000000000000" pitchFamily="2" charset="2"/>
              <a:buChar char="Ø"/>
            </a:pP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Προπονητήρια Κλειστού Απόλλωνα Πάτρας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32DBCE0-5418-286F-D10E-F800A29F6347}"/>
              </a:ext>
            </a:extLst>
          </p:cNvPr>
          <p:cNvSpPr txBox="1"/>
          <p:nvPr/>
        </p:nvSpPr>
        <p:spPr>
          <a:xfrm>
            <a:off x="4485967" y="2449585"/>
            <a:ext cx="3159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CC6A2A"/>
              </a:buClr>
              <a:buFont typeface="Wingdings" panose="05000000000000000000" pitchFamily="2" charset="2"/>
              <a:buChar char="Ø"/>
            </a:pP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Νέο Κλειστό Ιωαννίνων</a:t>
            </a:r>
            <a:b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«Σιδέρης Καραδήμας»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480D7E4-B525-03D7-9FBE-58EE6863960E}"/>
              </a:ext>
            </a:extLst>
          </p:cNvPr>
          <p:cNvSpPr txBox="1"/>
          <p:nvPr/>
        </p:nvSpPr>
        <p:spPr>
          <a:xfrm>
            <a:off x="8091313" y="2479551"/>
            <a:ext cx="41006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CC6A2A"/>
              </a:buClr>
              <a:buFont typeface="Wingdings" panose="05000000000000000000" pitchFamily="2" charset="2"/>
              <a:buChar char="Ø"/>
            </a:pP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Κλειστό Γυμναστήριο </a:t>
            </a:r>
            <a:r>
              <a:rPr lang="el-GR" b="1" dirty="0" err="1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Καλαμίτσας</a:t>
            </a:r>
            <a:b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«Αλεξάνδρα </a:t>
            </a:r>
            <a:r>
              <a:rPr lang="el-GR" b="1" dirty="0" err="1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Δήμογλου</a:t>
            </a: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»</a:t>
            </a:r>
          </a:p>
        </p:txBody>
      </p:sp>
      <p:sp>
        <p:nvSpPr>
          <p:cNvPr id="6" name="Υπότιτλος 2">
            <a:extLst>
              <a:ext uri="{FF2B5EF4-FFF2-40B4-BE49-F238E27FC236}">
                <a16:creationId xmlns:a16="http://schemas.microsoft.com/office/drawing/2014/main" id="{FEE18194-8CD8-4BC4-A831-54FB6EB9962A}"/>
              </a:ext>
            </a:extLst>
          </p:cNvPr>
          <p:cNvSpPr txBox="1">
            <a:spLocks/>
          </p:cNvSpPr>
          <p:nvPr/>
        </p:nvSpPr>
        <p:spPr>
          <a:xfrm>
            <a:off x="-88491" y="5685976"/>
            <a:ext cx="12368981" cy="1172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C4B94781-45DA-9378-795E-D4F094500D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42971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CD613DF7-90A4-04CA-D7B7-D41CFA740C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3272" y="3114733"/>
            <a:ext cx="3558065" cy="2357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07A3CC1D-1BD4-9263-AB8C-494221E1B6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38" y="5893566"/>
            <a:ext cx="2448540" cy="6654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1334B08-B59D-1F9E-A969-809A7549C65F}"/>
              </a:ext>
            </a:extLst>
          </p:cNvPr>
          <p:cNvSpPr txBox="1"/>
          <p:nvPr/>
        </p:nvSpPr>
        <p:spPr>
          <a:xfrm>
            <a:off x="9499551" y="5764630"/>
            <a:ext cx="330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73558"/>
                </a:solidFill>
              </a:rPr>
              <a:t>Powered by</a:t>
            </a:r>
            <a:endParaRPr lang="el-GR" b="1" dirty="0">
              <a:solidFill>
                <a:srgbClr val="273558"/>
              </a:solidFill>
            </a:endParaRPr>
          </a:p>
          <a:p>
            <a:r>
              <a:rPr lang="el-GR" b="1" dirty="0">
                <a:solidFill>
                  <a:srgbClr val="273558"/>
                </a:solidFill>
              </a:rPr>
              <a:t>ΑΚΑΔΗΜΙΑ </a:t>
            </a:r>
            <a:r>
              <a:rPr lang="el-GR" b="1" dirty="0">
                <a:solidFill>
                  <a:srgbClr val="293B6D"/>
                </a:solidFill>
              </a:rPr>
              <a:t>ΑΘΗΝΩΝ</a:t>
            </a:r>
            <a:br>
              <a:rPr lang="en-US" b="1" dirty="0">
                <a:solidFill>
                  <a:srgbClr val="293B6D"/>
                </a:solidFill>
              </a:rPr>
            </a:br>
            <a:r>
              <a:rPr lang="en-US" b="1" dirty="0">
                <a:solidFill>
                  <a:srgbClr val="293B6D"/>
                </a:solidFill>
              </a:rPr>
              <a:t>B.A.C.</a:t>
            </a:r>
            <a:endParaRPr lang="el-GR" b="1" dirty="0">
              <a:solidFill>
                <a:srgbClr val="273558"/>
              </a:solidFill>
            </a:endParaRP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5C250A7F-F67D-6047-49C0-A65DA4E69E8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4787104" y="5833197"/>
            <a:ext cx="2556888" cy="84568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AB011492-F912-6C32-57A5-9480C4D524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922" y="5734922"/>
            <a:ext cx="794656" cy="1100407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1C7B5D98-484A-A228-7FCB-24B7EBE142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75948" y="3102779"/>
            <a:ext cx="3531414" cy="23572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89381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68FF45-ADB7-ED7A-EC64-5F637E9084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4A4CA7C-C6F1-D5A4-D2D9-199D0F373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69" y="389346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52702278-4900-0A8C-5920-1C97C0967F4E}"/>
              </a:ext>
            </a:extLst>
          </p:cNvPr>
          <p:cNvSpPr txBox="1">
            <a:spLocks/>
          </p:cNvSpPr>
          <p:nvPr/>
        </p:nvSpPr>
        <p:spPr>
          <a:xfrm>
            <a:off x="692189" y="1275561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Εγκαταστάσεις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CF72D9C-07CF-8E90-8337-4C52E403C9D2}"/>
              </a:ext>
            </a:extLst>
          </p:cNvPr>
          <p:cNvSpPr txBox="1"/>
          <p:nvPr/>
        </p:nvSpPr>
        <p:spPr>
          <a:xfrm>
            <a:off x="2548294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6A2A"/>
              </a:buClr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Λάρισα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E04E62-9A56-0445-37F1-CDAC1E1E0E71}"/>
              </a:ext>
            </a:extLst>
          </p:cNvPr>
          <p:cNvSpPr txBox="1"/>
          <p:nvPr/>
        </p:nvSpPr>
        <p:spPr>
          <a:xfrm>
            <a:off x="6572368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C6A2A"/>
              </a:buClr>
            </a:pPr>
            <a:r>
              <a:rPr lang="el-GR" sz="2500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Κρήτη</a:t>
            </a:r>
          </a:p>
        </p:txBody>
      </p:sp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CC0A5863-F2B2-5D37-0338-99D1CC288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741" y="3288924"/>
            <a:ext cx="3676950" cy="2066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F237AAE-E7DC-454F-7881-58AD52C1D180}"/>
              </a:ext>
            </a:extLst>
          </p:cNvPr>
          <p:cNvSpPr txBox="1"/>
          <p:nvPr/>
        </p:nvSpPr>
        <p:spPr>
          <a:xfrm>
            <a:off x="2276686" y="2506315"/>
            <a:ext cx="32667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CC6A2A"/>
              </a:buClr>
              <a:buFont typeface="Wingdings" panose="05000000000000000000" pitchFamily="2" charset="2"/>
              <a:buChar char="Ø"/>
            </a:pP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Ε.Α.Κ. Νεάπολης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59C1EE-DF57-4DD4-9739-EE760179B63B}"/>
              </a:ext>
            </a:extLst>
          </p:cNvPr>
          <p:cNvSpPr txBox="1"/>
          <p:nvPr/>
        </p:nvSpPr>
        <p:spPr>
          <a:xfrm>
            <a:off x="6285417" y="2505622"/>
            <a:ext cx="3159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Clr>
                <a:srgbClr val="CC6A2A"/>
              </a:buClr>
              <a:buFont typeface="Wingdings" panose="05000000000000000000" pitchFamily="2" charset="2"/>
              <a:buChar char="Ø"/>
            </a:pPr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Κλειστό Γυμναστήριο ΕΛ.ΜΕ.ΠΑ.</a:t>
            </a:r>
          </a:p>
        </p:txBody>
      </p:sp>
      <p:sp>
        <p:nvSpPr>
          <p:cNvPr id="6" name="Υπότιτλος 2">
            <a:extLst>
              <a:ext uri="{FF2B5EF4-FFF2-40B4-BE49-F238E27FC236}">
                <a16:creationId xmlns:a16="http://schemas.microsoft.com/office/drawing/2014/main" id="{D005BAAD-F956-84EE-F010-187879DBEEEA}"/>
              </a:ext>
            </a:extLst>
          </p:cNvPr>
          <p:cNvSpPr txBox="1">
            <a:spLocks/>
          </p:cNvSpPr>
          <p:nvPr/>
        </p:nvSpPr>
        <p:spPr>
          <a:xfrm>
            <a:off x="-88491" y="5685976"/>
            <a:ext cx="12368981" cy="1172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FD922805-D4BB-8390-5842-112582066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BFF295E-F94F-2BF1-1C49-93E36AE8E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r="7324"/>
          <a:stretch/>
        </p:blipFill>
        <p:spPr>
          <a:xfrm>
            <a:off x="6284871" y="3279042"/>
            <a:ext cx="3428935" cy="21277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566EB0F9-4110-FB36-8817-EF74D0CAF8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38" y="5893566"/>
            <a:ext cx="2448540" cy="6654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43A9183-9DF7-9144-6A74-7258FDB2CF91}"/>
              </a:ext>
            </a:extLst>
          </p:cNvPr>
          <p:cNvSpPr txBox="1"/>
          <p:nvPr/>
        </p:nvSpPr>
        <p:spPr>
          <a:xfrm>
            <a:off x="9499551" y="5764630"/>
            <a:ext cx="330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73558"/>
                </a:solidFill>
              </a:rPr>
              <a:t>Powered by</a:t>
            </a:r>
            <a:endParaRPr lang="el-GR" b="1" dirty="0">
              <a:solidFill>
                <a:srgbClr val="273558"/>
              </a:solidFill>
            </a:endParaRPr>
          </a:p>
          <a:p>
            <a:r>
              <a:rPr lang="el-GR" b="1" dirty="0">
                <a:solidFill>
                  <a:srgbClr val="273558"/>
                </a:solidFill>
              </a:rPr>
              <a:t>ΑΚΑΔΗΜΙΑ </a:t>
            </a:r>
            <a:r>
              <a:rPr lang="el-GR" b="1" dirty="0">
                <a:solidFill>
                  <a:srgbClr val="293B6D"/>
                </a:solidFill>
              </a:rPr>
              <a:t>ΑΘΗΝΩΝ</a:t>
            </a:r>
            <a:br>
              <a:rPr lang="en-US" b="1" dirty="0">
                <a:solidFill>
                  <a:srgbClr val="293B6D"/>
                </a:solidFill>
              </a:rPr>
            </a:br>
            <a:r>
              <a:rPr lang="en-US" b="1" dirty="0">
                <a:solidFill>
                  <a:srgbClr val="293B6D"/>
                </a:solidFill>
              </a:rPr>
              <a:t>B.A.C.</a:t>
            </a:r>
            <a:endParaRPr lang="el-GR" b="1" dirty="0">
              <a:solidFill>
                <a:srgbClr val="273558"/>
              </a:solidFill>
            </a:endParaRP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420C314D-84B7-CCD1-6011-5159B0B3711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4787104" y="5833197"/>
            <a:ext cx="2556888" cy="84568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483A6702-9BE8-D8D1-38D0-3C4EC0B6D4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922" y="5734922"/>
            <a:ext cx="794656" cy="110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531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27D3BA-DA2C-7426-1EEB-4E7E56FAC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809895D-C18C-78CC-9239-70D2720AA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869" y="389346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9B9EB62E-D10C-2D0E-AE2E-77E2EDCA377D}"/>
              </a:ext>
            </a:extLst>
          </p:cNvPr>
          <p:cNvSpPr txBox="1">
            <a:spLocks/>
          </p:cNvSpPr>
          <p:nvPr/>
        </p:nvSpPr>
        <p:spPr>
          <a:xfrm>
            <a:off x="692189" y="1275561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1" i="0" u="none" strike="noStrike" kern="1200" cap="none" spc="0" normalizeH="0" baseline="0" noProof="0" dirty="0">
                <a:ln>
                  <a:solidFill>
                    <a:srgbClr val="D34817"/>
                  </a:solidFill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rebuchet MS" panose="020B0603020202020204"/>
                <a:ea typeface="+mj-ea"/>
                <a:cs typeface="+mj-cs"/>
              </a:rPr>
              <a:t>Εγκαταστάσεις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3E3F9E8-B903-43C1-A68F-8C91C8D592CD}"/>
              </a:ext>
            </a:extLst>
          </p:cNvPr>
          <p:cNvSpPr txBox="1"/>
          <p:nvPr/>
        </p:nvSpPr>
        <p:spPr>
          <a:xfrm>
            <a:off x="2548294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A2A"/>
              </a:buClr>
              <a:buSzTx/>
              <a:buFontTx/>
              <a:buNone/>
              <a:tabLst/>
              <a:defRPr/>
            </a:pPr>
            <a:r>
              <a:rPr kumimoji="0" lang="el-GR" sz="2500" b="1" i="0" u="none" strike="noStrike" kern="1200" cap="none" spc="0" normalizeH="0" baseline="0" noProof="0" dirty="0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Χαλκίδα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0F6FC2-BB58-BEDD-59B8-FAE494DC2347}"/>
              </a:ext>
            </a:extLst>
          </p:cNvPr>
          <p:cNvSpPr txBox="1"/>
          <p:nvPr/>
        </p:nvSpPr>
        <p:spPr>
          <a:xfrm>
            <a:off x="6572368" y="2059416"/>
            <a:ext cx="272353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A2A"/>
              </a:buClr>
              <a:buSzTx/>
              <a:buFontTx/>
              <a:buNone/>
              <a:tabLst/>
              <a:defRPr/>
            </a:pPr>
            <a:r>
              <a:rPr kumimoji="0" lang="el-GR" sz="2500" b="1" i="0" u="none" strike="noStrike" kern="1200" cap="none" spc="0" normalizeH="0" baseline="0" noProof="0" dirty="0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Λαμία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BE2500-904E-D760-6033-3BBC2D54B4FD}"/>
              </a:ext>
            </a:extLst>
          </p:cNvPr>
          <p:cNvSpPr txBox="1"/>
          <p:nvPr/>
        </p:nvSpPr>
        <p:spPr>
          <a:xfrm>
            <a:off x="1986116" y="2506315"/>
            <a:ext cx="39060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A2A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Κλειστό Γυμναστήριο </a:t>
            </a:r>
            <a:r>
              <a:rPr kumimoji="0" lang="el-GR" sz="1800" b="1" i="0" u="none" strike="noStrike" kern="1200" cap="none" spc="0" normalizeH="0" baseline="0" noProof="0" dirty="0" err="1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Κανήθου</a:t>
            </a:r>
            <a:br>
              <a:rPr kumimoji="0" lang="el-GR" sz="1800" b="1" i="0" u="none" strike="noStrike" kern="1200" cap="none" spc="0" normalizeH="0" baseline="0" noProof="0" dirty="0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l-GR" sz="1800" b="1" i="0" u="none" strike="noStrike" kern="1200" cap="none" spc="0" normalizeH="0" baseline="0" noProof="0" dirty="0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«Τάσος Καμπούρης»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DC499F8-C5A3-42FE-3994-F156E54B24E6}"/>
              </a:ext>
            </a:extLst>
          </p:cNvPr>
          <p:cNvSpPr txBox="1"/>
          <p:nvPr/>
        </p:nvSpPr>
        <p:spPr>
          <a:xfrm>
            <a:off x="6285417" y="2505622"/>
            <a:ext cx="31591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C6A2A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Δ.Α.Κ. Λαμίας</a:t>
            </a:r>
            <a:br>
              <a:rPr kumimoji="0" lang="el-GR" sz="1800" b="1" i="0" u="none" strike="noStrike" kern="1200" cap="none" spc="0" normalizeH="0" baseline="0" noProof="0" dirty="0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l-GR" sz="1800" b="1" i="0" u="none" strike="noStrike" kern="1200" cap="none" spc="0" normalizeH="0" baseline="0" noProof="0" dirty="0" err="1">
                <a:ln w="9525">
                  <a:solidFill>
                    <a:srgbClr val="D34817"/>
                  </a:solidFill>
                  <a:prstDash val="solid"/>
                </a:ln>
                <a:solidFill>
                  <a:prstClr val="white"/>
                </a:solidFill>
                <a:effectLst>
                  <a:outerShdw blurRad="12700" dist="38100" dir="2700000" algn="tl" rotWithShape="0">
                    <a:prstClr val="black">
                      <a:lumMod val="50000"/>
                    </a:prstClr>
                  </a:outerShdw>
                </a:effectLst>
                <a:uLnTx/>
                <a:uFillTx/>
                <a:latin typeface="Trebuchet MS" panose="020B0603020202020204"/>
                <a:ea typeface="+mn-ea"/>
                <a:cs typeface="+mn-cs"/>
              </a:rPr>
              <a:t>Χαλκιοπούλειο</a:t>
            </a:r>
            <a:endParaRPr kumimoji="0" lang="el-GR" sz="1800" b="1" i="0" u="none" strike="noStrike" kern="1200" cap="none" spc="0" normalizeH="0" baseline="0" noProof="0" dirty="0">
              <a:ln w="9525">
                <a:solidFill>
                  <a:srgbClr val="D34817"/>
                </a:solidFill>
                <a:prstDash val="solid"/>
              </a:ln>
              <a:solidFill>
                <a:prstClr val="white"/>
              </a:solidFill>
              <a:effectLst>
                <a:outerShdw blurRad="12700" dist="38100" dir="2700000" algn="tl" rotWithShape="0">
                  <a:prstClr val="black">
                    <a:lumMod val="50000"/>
                  </a:prstClr>
                </a:outerShdw>
              </a:effectLst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6" name="Υπότιτλος 2">
            <a:extLst>
              <a:ext uri="{FF2B5EF4-FFF2-40B4-BE49-F238E27FC236}">
                <a16:creationId xmlns:a16="http://schemas.microsoft.com/office/drawing/2014/main" id="{28E274D3-1E1D-E695-DC2E-65F2704F5FBA}"/>
              </a:ext>
            </a:extLst>
          </p:cNvPr>
          <p:cNvSpPr txBox="1">
            <a:spLocks/>
          </p:cNvSpPr>
          <p:nvPr/>
        </p:nvSpPr>
        <p:spPr>
          <a:xfrm>
            <a:off x="-88491" y="5685976"/>
            <a:ext cx="12368981" cy="1172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l-GR" sz="2800" b="1" i="0" u="none" strike="noStrike" kern="1200" cap="none" spc="0" normalizeH="0" baseline="0" noProof="0" dirty="0">
              <a:ln>
                <a:noFill/>
              </a:ln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60BC1179-D63F-993B-1C7F-8555592EB9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E14CAC5E-D057-3166-0A38-89BABDA31C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38" y="5893566"/>
            <a:ext cx="2448540" cy="66545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75D9472-3ECE-8289-3296-9E6FA846A6F1}"/>
              </a:ext>
            </a:extLst>
          </p:cNvPr>
          <p:cNvSpPr txBox="1"/>
          <p:nvPr/>
        </p:nvSpPr>
        <p:spPr>
          <a:xfrm>
            <a:off x="9499551" y="5764630"/>
            <a:ext cx="330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7355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Powered by</a:t>
            </a:r>
            <a:endParaRPr kumimoji="0" lang="el-GR" sz="1800" b="1" i="0" u="none" strike="noStrike" kern="1200" cap="none" spc="0" normalizeH="0" baseline="0" noProof="0" dirty="0">
              <a:ln>
                <a:noFill/>
              </a:ln>
              <a:solidFill>
                <a:srgbClr val="27355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273558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ΑΚΑΔΗΜΙΑ </a:t>
            </a:r>
            <a:r>
              <a:rPr kumimoji="0" lang="el-GR" sz="1800" b="1" i="0" u="none" strike="noStrike" kern="1200" cap="none" spc="0" normalizeH="0" baseline="0" noProof="0" dirty="0">
                <a:ln>
                  <a:noFill/>
                </a:ln>
                <a:solidFill>
                  <a:srgbClr val="293B6D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ΑΘΗΝΩΝ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3B6D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</a:b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93B6D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B.A.C.</a:t>
            </a:r>
            <a:endParaRPr kumimoji="0" lang="el-GR" sz="1800" b="1" i="0" u="none" strike="noStrike" kern="1200" cap="none" spc="0" normalizeH="0" baseline="0" noProof="0" dirty="0">
              <a:ln>
                <a:noFill/>
              </a:ln>
              <a:solidFill>
                <a:srgbClr val="273558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6CB318D2-F5C4-C024-D355-7A00ACE02A1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4787104" y="5833197"/>
            <a:ext cx="2556888" cy="845689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DD8D1E8C-B011-56AA-F3C0-947FF78B7D8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922" y="5734922"/>
            <a:ext cx="794656" cy="1100407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29983D25-FF60-D069-5536-49B2E4F6CE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73395" y="3320749"/>
            <a:ext cx="3673333" cy="2066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16C954D2-672A-47A0-6BE7-3F521A4004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01782" y="3324091"/>
            <a:ext cx="3676950" cy="20539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36596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70C2B8-7E06-4FBB-E0EC-8BC3A6A8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/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0D21D4-5749-8B98-6E43-8C99D910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2118343"/>
            <a:ext cx="8596668" cy="456872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Στο </a:t>
            </a:r>
            <a:r>
              <a:rPr lang="en-US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Elite Summer Basketball Camp </a:t>
            </a: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μπορούν να συμμετέχουν</a:t>
            </a:r>
            <a:b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αγόρια και κορίτσια από 6 έως 18 ετών,</a:t>
            </a:r>
            <a:br>
              <a:rPr lang="en-US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ανεξάρτητα από την εμπειρία τους στην καλαθοσφαίριση.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Οι συμμετέχοντες θα χωριστούν σε ολιγομελή </a:t>
            </a:r>
            <a:r>
              <a:rPr lang="en-US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groups. </a:t>
            </a: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Το προπονητικό πρόγραμμα θα είναι προσαρμοσμένο</a:t>
            </a:r>
            <a:br>
              <a:rPr lang="en-US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στην ηλικία και το επίπεδο των αθλητών και των αθλητριών.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B475D2-7F93-5BF3-6215-7B9321182BB4}"/>
              </a:ext>
            </a:extLst>
          </p:cNvPr>
          <p:cNvSpPr txBox="1"/>
          <p:nvPr/>
        </p:nvSpPr>
        <p:spPr>
          <a:xfrm>
            <a:off x="9719391" y="5846180"/>
            <a:ext cx="24726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Powered by</a:t>
            </a:r>
            <a:endParaRPr lang="el-G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l-G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ΑΚΑΔΗΜΙΑ ΑΘΗΝΩΝ </a:t>
            </a:r>
            <a:r>
              <a:rPr lang="en-US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B.A.C.</a:t>
            </a:r>
            <a:endParaRPr lang="el-GR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64F2629B-49CD-1195-8DB5-00FA91FC30AD}"/>
              </a:ext>
            </a:extLst>
          </p:cNvPr>
          <p:cNvSpPr txBox="1">
            <a:spLocks/>
          </p:cNvSpPr>
          <p:nvPr/>
        </p:nvSpPr>
        <p:spPr>
          <a:xfrm>
            <a:off x="705907" y="1281314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l-GR" sz="2400" b="1" dirty="0">
                <a:ln>
                  <a:solidFill>
                    <a:srgbClr val="D34817"/>
                  </a:solidFill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Συμμετέχοντες</a:t>
            </a: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ED5E8A6B-9678-51C5-F8B6-5E1BEA72BBCB}"/>
              </a:ext>
            </a:extLst>
          </p:cNvPr>
          <p:cNvSpPr txBox="1">
            <a:spLocks/>
          </p:cNvSpPr>
          <p:nvPr/>
        </p:nvSpPr>
        <p:spPr>
          <a:xfrm>
            <a:off x="-88491" y="5685976"/>
            <a:ext cx="12368981" cy="11720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BCED1572-64C9-58AA-CD97-1DE6BA7366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38" y="5893566"/>
            <a:ext cx="2448540" cy="66545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9E7D2F8-E5FE-2C0D-74F8-3C1B4C7AF165}"/>
              </a:ext>
            </a:extLst>
          </p:cNvPr>
          <p:cNvSpPr txBox="1"/>
          <p:nvPr/>
        </p:nvSpPr>
        <p:spPr>
          <a:xfrm>
            <a:off x="9499551" y="5764630"/>
            <a:ext cx="33032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273558"/>
                </a:solidFill>
              </a:rPr>
              <a:t>Powered by</a:t>
            </a:r>
            <a:endParaRPr lang="el-GR" b="1" dirty="0">
              <a:solidFill>
                <a:srgbClr val="273558"/>
              </a:solidFill>
            </a:endParaRPr>
          </a:p>
          <a:p>
            <a:r>
              <a:rPr lang="el-GR" b="1" dirty="0">
                <a:solidFill>
                  <a:srgbClr val="273558"/>
                </a:solidFill>
              </a:rPr>
              <a:t>ΑΚΑΔΗΜΙΑ </a:t>
            </a:r>
            <a:r>
              <a:rPr lang="el-GR" b="1" dirty="0">
                <a:solidFill>
                  <a:srgbClr val="293B6D"/>
                </a:solidFill>
              </a:rPr>
              <a:t>ΑΘΗΝΩΝ</a:t>
            </a:r>
            <a:br>
              <a:rPr lang="en-US" b="1" dirty="0">
                <a:solidFill>
                  <a:srgbClr val="293B6D"/>
                </a:solidFill>
              </a:rPr>
            </a:br>
            <a:r>
              <a:rPr lang="en-US" b="1" dirty="0">
                <a:solidFill>
                  <a:srgbClr val="293B6D"/>
                </a:solidFill>
              </a:rPr>
              <a:t>B.A.C.</a:t>
            </a:r>
            <a:endParaRPr lang="el-GR" b="1" dirty="0">
              <a:solidFill>
                <a:srgbClr val="273558"/>
              </a:solidFill>
            </a:endParaRPr>
          </a:p>
        </p:txBody>
      </p:sp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3C72188B-17DB-D289-0C5D-D7D4998E41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4787104" y="5833197"/>
            <a:ext cx="2556888" cy="845689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D5718C3-DB48-B4BE-C50C-C21FD48063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922" y="5734922"/>
            <a:ext cx="794656" cy="1100407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D3D46A30-C1C2-4A5B-5569-31C6F4A928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0250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70C2B8-7E06-4FBB-E0EC-8BC3A6A8F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383458"/>
            <a:ext cx="8889453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4</a:t>
            </a:r>
            <a:r>
              <a:rPr lang="en-US" b="1" dirty="0">
                <a:ln w="9525">
                  <a:solidFill>
                    <a:srgbClr val="D34817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 Elite Summer Basketball Camp T.E.E.</a:t>
            </a:r>
            <a:endParaRPr lang="el-GR" b="1" dirty="0">
              <a:ln w="9525">
                <a:solidFill>
                  <a:srgbClr val="D34817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80D21D4-5749-8B98-6E43-8C99D9102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1" y="1956725"/>
            <a:ext cx="9123894" cy="5034625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Clr>
                <a:srgbClr val="CC6A2A"/>
              </a:buClr>
              <a:buNone/>
            </a:pP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Βασικός στόχος είναι να δώσουμε στα παιδιά τη δυνατότητα, ώστε: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Να αξιοποιήσουν ευχάριστα και δημιουργικά το χρόνο τους,</a:t>
            </a:r>
            <a:b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παίζοντας και διασκεδάζοντας με ασφάλεια.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Να βελτιώσουν την ατομική τεχνική, την φυσική κατάσταση και</a:t>
            </a:r>
            <a:b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γενικά την ικανότητα τους στην καλαθοσφαίριση.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Να δημιουργήσουν νέες σχέσεις και δεσμούς φιλίας</a:t>
            </a:r>
            <a:b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με αφετηρία τα κοινά τους ενδιαφέροντα.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Να εμπεδώσουν αρχές και αξίες όπως η συνεργασία, το ομαδικό πνεύμα,</a:t>
            </a:r>
            <a:b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η πειθαρχία, η υπευθυνότητα, η πίστη σε έναν κοινό σκοπό,</a:t>
            </a:r>
            <a:b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el-GR" sz="2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η συντροφικότητα και η αλληλεγγύη.</a:t>
            </a: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>
              <a:lnSpc>
                <a:spcPct val="150000"/>
              </a:lnSpc>
              <a:buClr>
                <a:srgbClr val="CC6A2A"/>
              </a:buClr>
              <a:buFont typeface="Wingdings" panose="05000000000000000000" pitchFamily="2" charset="2"/>
              <a:buChar char="v"/>
            </a:pPr>
            <a:endParaRPr lang="el-GR" sz="2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5" name="Τίτλος 1">
            <a:extLst>
              <a:ext uri="{FF2B5EF4-FFF2-40B4-BE49-F238E27FC236}">
                <a16:creationId xmlns:a16="http://schemas.microsoft.com/office/drawing/2014/main" id="{64F2629B-49CD-1195-8DB5-00FA91FC30AD}"/>
              </a:ext>
            </a:extLst>
          </p:cNvPr>
          <p:cNvSpPr txBox="1">
            <a:spLocks/>
          </p:cNvSpPr>
          <p:nvPr/>
        </p:nvSpPr>
        <p:spPr>
          <a:xfrm>
            <a:off x="705907" y="1296325"/>
            <a:ext cx="888945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defPPr>
              <a:defRPr lang="en-US"/>
            </a:defPPr>
            <a:lvl1pPr>
              <a:spcBef>
                <a:spcPct val="0"/>
              </a:spcBef>
              <a:buNone/>
              <a:defRPr sz="2400" b="1">
                <a:ln>
                  <a:solidFill>
                    <a:srgbClr val="D34817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r>
              <a:rPr lang="el-GR" dirty="0"/>
              <a:t>Στόχος</a:t>
            </a:r>
          </a:p>
        </p:txBody>
      </p:sp>
      <p:sp>
        <p:nvSpPr>
          <p:cNvPr id="9" name="Υπότιτλος 2">
            <a:extLst>
              <a:ext uri="{FF2B5EF4-FFF2-40B4-BE49-F238E27FC236}">
                <a16:creationId xmlns:a16="http://schemas.microsoft.com/office/drawing/2014/main" id="{EE3CEF77-4C87-565C-73DA-3B39F90B049D}"/>
              </a:ext>
            </a:extLst>
          </p:cNvPr>
          <p:cNvSpPr txBox="1">
            <a:spLocks/>
          </p:cNvSpPr>
          <p:nvPr/>
        </p:nvSpPr>
        <p:spPr>
          <a:xfrm rot="5400000">
            <a:off x="8933346" y="3599348"/>
            <a:ext cx="4901273" cy="1616033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el-GR" sz="2800" b="1" dirty="0">
              <a:solidFill>
                <a:srgbClr val="CC6A2A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0" name="Εικόνα 9">
            <a:extLst>
              <a:ext uri="{FF2B5EF4-FFF2-40B4-BE49-F238E27FC236}">
                <a16:creationId xmlns:a16="http://schemas.microsoft.com/office/drawing/2014/main" id="{37209F39-85D8-574E-1B23-23EA7ED159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841" y="389346"/>
            <a:ext cx="2289710" cy="171644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56939FE1-129A-F20C-8C9F-43D4DC3BC4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7702" y="2848260"/>
            <a:ext cx="1432560" cy="389337"/>
          </a:xfrm>
          <a:prstGeom prst="rect">
            <a:avLst/>
          </a:prstGeom>
        </p:spPr>
      </p:pic>
      <p:pic>
        <p:nvPicPr>
          <p:cNvPr id="8" name="Εικόνα 7">
            <a:extLst>
              <a:ext uri="{FF2B5EF4-FFF2-40B4-BE49-F238E27FC236}">
                <a16:creationId xmlns:a16="http://schemas.microsoft.com/office/drawing/2014/main" id="{E27D53D3-7006-E04F-C7E6-AD48F1E9326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02" t="27969" r="17915" b="32962"/>
          <a:stretch/>
        </p:blipFill>
        <p:spPr>
          <a:xfrm>
            <a:off x="10612387" y="3872339"/>
            <a:ext cx="1543190" cy="510409"/>
          </a:xfrm>
          <a:prstGeom prst="rect">
            <a:avLst/>
          </a:prstGeom>
        </p:spPr>
      </p:pic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2B422D82-439C-1A2C-BBF2-712B22FB40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9368" y="4889845"/>
            <a:ext cx="794656" cy="110040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37B1F92-3F84-D0DA-9F9B-C08C6B5B695C}"/>
              </a:ext>
            </a:extLst>
          </p:cNvPr>
          <p:cNvSpPr txBox="1"/>
          <p:nvPr/>
        </p:nvSpPr>
        <p:spPr>
          <a:xfrm>
            <a:off x="10560727" y="5990252"/>
            <a:ext cx="16919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rgbClr val="273558"/>
                </a:solidFill>
              </a:rPr>
              <a:t>Powered by</a:t>
            </a:r>
            <a:endParaRPr lang="el-GR" sz="1200" b="1" dirty="0">
              <a:solidFill>
                <a:srgbClr val="273558"/>
              </a:solidFill>
            </a:endParaRPr>
          </a:p>
          <a:p>
            <a:pPr algn="ctr"/>
            <a:r>
              <a:rPr lang="el-GR" sz="1200" b="1" dirty="0">
                <a:solidFill>
                  <a:srgbClr val="273558"/>
                </a:solidFill>
              </a:rPr>
              <a:t>ΑΚΑΔΗΜΙΑ </a:t>
            </a:r>
            <a:r>
              <a:rPr lang="el-GR" sz="1200" b="1" dirty="0">
                <a:solidFill>
                  <a:srgbClr val="293B6D"/>
                </a:solidFill>
              </a:rPr>
              <a:t>ΑΘΗΝΩΝ</a:t>
            </a:r>
            <a:br>
              <a:rPr lang="en-US" sz="1200" b="1" dirty="0">
                <a:solidFill>
                  <a:srgbClr val="293B6D"/>
                </a:solidFill>
              </a:rPr>
            </a:br>
            <a:r>
              <a:rPr lang="en-US" sz="1200" b="1" dirty="0">
                <a:solidFill>
                  <a:srgbClr val="293B6D"/>
                </a:solidFill>
              </a:rPr>
              <a:t>B.A.C.</a:t>
            </a:r>
            <a:endParaRPr lang="el-GR" sz="1200" b="1" dirty="0">
              <a:solidFill>
                <a:srgbClr val="27355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0205343"/>
      </p:ext>
    </p:extLst>
  </p:cSld>
  <p:clrMapOvr>
    <a:masterClrMapping/>
  </p:clrMapOvr>
</p:sld>
</file>

<file path=ppt/theme/theme1.xml><?xml version="1.0" encoding="utf-8"?>
<a:theme xmlns:a="http://schemas.openxmlformats.org/drawingml/2006/main" name="Βερολίνο">
  <a:themeElements>
    <a:clrScheme name="Κόκκινο πορτοκαλί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Βερολίνο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Βερολίνο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</TotalTime>
  <Words>939</Words>
  <Application>Microsoft Office PowerPoint</Application>
  <PresentationFormat>Ευρεία οθόνη</PresentationFormat>
  <Paragraphs>160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</vt:lpstr>
      <vt:lpstr>Βερολίνο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  <vt:lpstr>4o ELITE SUMMER BASKETBALL CAMP T.E.E.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2o ELITE SUMMER BASKETBALL CAMP T.E.E.</dc:title>
  <dc:creator>Δημήτρης Ντούρας</dc:creator>
  <cp:lastModifiedBy>Kostas Patavoukas</cp:lastModifiedBy>
  <cp:revision>43</cp:revision>
  <dcterms:created xsi:type="dcterms:W3CDTF">2024-04-11T14:48:30Z</dcterms:created>
  <dcterms:modified xsi:type="dcterms:W3CDTF">2026-04-27T16:54:44Z</dcterms:modified>
</cp:coreProperties>
</file>